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5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27"/>
  </p:notesMasterIdLst>
  <p:sldIdLst>
    <p:sldId id="379" r:id="rId3"/>
    <p:sldId id="382" r:id="rId4"/>
    <p:sldId id="383" r:id="rId5"/>
    <p:sldId id="387" r:id="rId6"/>
    <p:sldId id="381" r:id="rId7"/>
    <p:sldId id="260" r:id="rId8"/>
    <p:sldId id="261" r:id="rId9"/>
    <p:sldId id="262" r:id="rId10"/>
    <p:sldId id="263" r:id="rId11"/>
    <p:sldId id="264" r:id="rId12"/>
    <p:sldId id="265" r:id="rId13"/>
    <p:sldId id="385" r:id="rId14"/>
    <p:sldId id="268" r:id="rId15"/>
    <p:sldId id="388" r:id="rId16"/>
    <p:sldId id="270" r:id="rId17"/>
    <p:sldId id="267" r:id="rId18"/>
    <p:sldId id="273" r:id="rId19"/>
    <p:sldId id="269" r:id="rId20"/>
    <p:sldId id="271" r:id="rId21"/>
    <p:sldId id="389" r:id="rId22"/>
    <p:sldId id="282" r:id="rId23"/>
    <p:sldId id="281" r:id="rId24"/>
    <p:sldId id="736" r:id="rId25"/>
    <p:sldId id="285" r:id="rId26"/>
  </p:sldIdLst>
  <p:sldSz cx="9144000" cy="5143500" type="screen16x9"/>
  <p:notesSz cx="6858000" cy="9144000"/>
  <p:embeddedFontLst>
    <p:embeddedFont>
      <p:font typeface="Lucida Sans" panose="020B0602030504020204" pitchFamily="34" charset="77"/>
      <p:regular r:id="rId28"/>
      <p:bold r:id="rId29"/>
      <p:italic r:id="rId30"/>
      <p:boldItalic r:id="rId31"/>
    </p:embeddedFont>
    <p:embeddedFont>
      <p:font typeface="Play" pitchFamily="2" charset="0"/>
      <p:regular r:id="rId32"/>
      <p:bold r:id="rId33"/>
    </p:embeddedFont>
    <p:embeddedFont>
      <p:font typeface="Trebuchet MS" panose="020B0703020202090204" pitchFamily="34" charset="0"/>
      <p:regular r:id="rId34"/>
      <p:bold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7058676A-C3B8-714C-85FC-821BA3EE2E94}">
          <p14:sldIdLst>
            <p14:sldId id="379"/>
          </p14:sldIdLst>
        </p14:section>
        <p14:section name="Resources" id="{AEDDEB22-67D8-B740-897D-B6B204488E71}">
          <p14:sldIdLst>
            <p14:sldId id="382"/>
            <p14:sldId id="383"/>
            <p14:sldId id="387"/>
            <p14:sldId id="381"/>
            <p14:sldId id="260"/>
            <p14:sldId id="261"/>
            <p14:sldId id="262"/>
            <p14:sldId id="263"/>
            <p14:sldId id="264"/>
            <p14:sldId id="265"/>
            <p14:sldId id="385"/>
            <p14:sldId id="268"/>
            <p14:sldId id="388"/>
            <p14:sldId id="270"/>
            <p14:sldId id="267"/>
            <p14:sldId id="273"/>
            <p14:sldId id="269"/>
            <p14:sldId id="271"/>
            <p14:sldId id="389"/>
            <p14:sldId id="282"/>
            <p14:sldId id="281"/>
            <p14:sldId id="736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01"/>
    <p:restoredTop sz="96110" autoAdjust="0"/>
  </p:normalViewPr>
  <p:slideViewPr>
    <p:cSldViewPr snapToGrid="0">
      <p:cViewPr varScale="1">
        <p:scale>
          <a:sx n="201" d="100"/>
          <a:sy n="201" d="100"/>
        </p:scale>
        <p:origin x="200" y="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3244be8fe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1" name="Google Shape;231;g133244be8fe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277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3244be8fe_2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4" name="Google Shape;444;g133244be8fe_2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92654" y="4771641"/>
            <a:ext cx="1381312" cy="1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hank_You">
  <p:cSld name="2_Thank_You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/>
        </p:nvSpPr>
        <p:spPr>
          <a:xfrm>
            <a:off x="202406" y="1381125"/>
            <a:ext cx="7484071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57150" rIns="91425" bIns="571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0"/>
          <p:cNvSpPr txBox="1">
            <a:spLocks noGrp="1"/>
          </p:cNvSpPr>
          <p:nvPr>
            <p:ph type="body" idx="1"/>
          </p:nvPr>
        </p:nvSpPr>
        <p:spPr>
          <a:xfrm>
            <a:off x="202406" y="2575558"/>
            <a:ext cx="4140994" cy="3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40"/>
          <p:cNvSpPr txBox="1">
            <a:spLocks noGrp="1"/>
          </p:cNvSpPr>
          <p:nvPr>
            <p:ph type="body" idx="2"/>
          </p:nvPr>
        </p:nvSpPr>
        <p:spPr>
          <a:xfrm>
            <a:off x="202406" y="2964982"/>
            <a:ext cx="4140994" cy="132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1C232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TwoSpeakers">
  <p:cSld name="Title_TwoSpeaker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>
            <a:spLocks noGrp="1"/>
          </p:cNvSpPr>
          <p:nvPr>
            <p:ph type="title"/>
          </p:nvPr>
        </p:nvSpPr>
        <p:spPr>
          <a:xfrm>
            <a:off x="201930" y="1807284"/>
            <a:ext cx="6538874" cy="11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3"/>
          <p:cNvSpPr txBox="1">
            <a:spLocks noGrp="1"/>
          </p:cNvSpPr>
          <p:nvPr>
            <p:ph type="body" idx="1"/>
          </p:nvPr>
        </p:nvSpPr>
        <p:spPr>
          <a:xfrm>
            <a:off x="202406" y="3405188"/>
            <a:ext cx="3131344" cy="29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body" idx="2"/>
          </p:nvPr>
        </p:nvSpPr>
        <p:spPr>
          <a:xfrm>
            <a:off x="202406" y="3688868"/>
            <a:ext cx="3131344" cy="6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body" idx="3"/>
          </p:nvPr>
        </p:nvSpPr>
        <p:spPr>
          <a:xfrm>
            <a:off x="3609459" y="3405188"/>
            <a:ext cx="3131344" cy="29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43"/>
          <p:cNvSpPr txBox="1">
            <a:spLocks noGrp="1"/>
          </p:cNvSpPr>
          <p:nvPr>
            <p:ph type="body" idx="4"/>
          </p:nvPr>
        </p:nvSpPr>
        <p:spPr>
          <a:xfrm>
            <a:off x="3609459" y="3688868"/>
            <a:ext cx="3131344" cy="6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43"/>
          <p:cNvSpPr txBox="1">
            <a:spLocks noGrp="1"/>
          </p:cNvSpPr>
          <p:nvPr>
            <p:ph type="body" idx="5"/>
          </p:nvPr>
        </p:nvSpPr>
        <p:spPr>
          <a:xfrm>
            <a:off x="201929" y="1052197"/>
            <a:ext cx="6538873" cy="34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900" b="1" i="0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body" idx="6"/>
          </p:nvPr>
        </p:nvSpPr>
        <p:spPr>
          <a:xfrm>
            <a:off x="201929" y="1490666"/>
            <a:ext cx="6538873" cy="34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900" b="1" i="0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12" name="Google Shape;21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929" y="4724219"/>
            <a:ext cx="1194938" cy="414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ThreeSpeakers">
  <p:cSld name="Title_ThreeSpeaker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01930" y="1807284"/>
            <a:ext cx="6538874" cy="11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01930" y="3405188"/>
            <a:ext cx="2688828" cy="29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44"/>
          <p:cNvSpPr txBox="1">
            <a:spLocks noGrp="1"/>
          </p:cNvSpPr>
          <p:nvPr>
            <p:ph type="body" idx="2"/>
          </p:nvPr>
        </p:nvSpPr>
        <p:spPr>
          <a:xfrm>
            <a:off x="201930" y="3688868"/>
            <a:ext cx="2688828" cy="6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44"/>
          <p:cNvSpPr txBox="1">
            <a:spLocks noGrp="1"/>
          </p:cNvSpPr>
          <p:nvPr>
            <p:ph type="body" idx="3"/>
          </p:nvPr>
        </p:nvSpPr>
        <p:spPr>
          <a:xfrm>
            <a:off x="3044390" y="3405188"/>
            <a:ext cx="2688828" cy="29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body" idx="4"/>
          </p:nvPr>
        </p:nvSpPr>
        <p:spPr>
          <a:xfrm>
            <a:off x="3044390" y="3688868"/>
            <a:ext cx="2688828" cy="6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body" idx="5"/>
          </p:nvPr>
        </p:nvSpPr>
        <p:spPr>
          <a:xfrm>
            <a:off x="5886851" y="3405188"/>
            <a:ext cx="2688828" cy="29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body" idx="6"/>
          </p:nvPr>
        </p:nvSpPr>
        <p:spPr>
          <a:xfrm>
            <a:off x="5886851" y="3688868"/>
            <a:ext cx="2688828" cy="6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body" idx="7"/>
          </p:nvPr>
        </p:nvSpPr>
        <p:spPr>
          <a:xfrm>
            <a:off x="201929" y="1054396"/>
            <a:ext cx="6538873" cy="34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900" b="1" i="0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44"/>
          <p:cNvSpPr txBox="1">
            <a:spLocks noGrp="1"/>
          </p:cNvSpPr>
          <p:nvPr>
            <p:ph type="body" idx="8"/>
          </p:nvPr>
        </p:nvSpPr>
        <p:spPr>
          <a:xfrm>
            <a:off x="201929" y="1490666"/>
            <a:ext cx="6538873" cy="34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900" b="1" i="0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57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88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5337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88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2406" y="891977"/>
            <a:ext cx="8739188" cy="328295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707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88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8769" y="1079182"/>
            <a:ext cx="3679825" cy="328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2F4F4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63922" y="1079183"/>
            <a:ext cx="3700859" cy="328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2F4F4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41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758868" y="0"/>
            <a:ext cx="7377160" cy="5143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02406" y="217289"/>
            <a:ext cx="8741172" cy="53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02406" y="891977"/>
            <a:ext cx="8739188" cy="101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1929" y="4724219"/>
            <a:ext cx="1194938" cy="41445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85" r:id="rId2"/>
    <p:sldLayoutId id="2147483687" r:id="rId3"/>
    <p:sldLayoutId id="2147483688" r:id="rId4"/>
    <p:sldLayoutId id="2147483689" r:id="rId5"/>
    <p:sldLayoutId id="2147483693" r:id="rId6"/>
    <p:sldLayoutId id="2147483694" r:id="rId7"/>
    <p:sldLayoutId id="2147483695" r:id="rId8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44">
          <p15:clr>
            <a:srgbClr val="F26B43"/>
          </p15:clr>
        </p15:guide>
        <p15:guide id="2" pos="6768">
          <p15:clr>
            <a:srgbClr val="F26B43"/>
          </p15:clr>
        </p15:guide>
        <p15:guide id="3" orient="horz" pos="162">
          <p15:clr>
            <a:srgbClr val="F26B43"/>
          </p15:clr>
        </p15:guide>
        <p15:guide id="4" orient="horz" pos="37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linkedin.com/in/sagar-utekar/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hyperlink" Target="https://github.com/Sagar2366" TargetMode="External"/><Relationship Id="rId4" Type="http://schemas.openxmlformats.org/officeDocument/2006/relationships/hyperlink" Target="https://twitter.com/me_sagar_utekar" TargetMode="External"/><Relationship Id="rId9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9CE5E8-F04F-621B-963E-AF8CFC514083}"/>
              </a:ext>
            </a:extLst>
          </p:cNvPr>
          <p:cNvSpPr txBox="1"/>
          <p:nvPr/>
        </p:nvSpPr>
        <p:spPr>
          <a:xfrm>
            <a:off x="3784619" y="1863864"/>
            <a:ext cx="53593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Mastering k8s Security concepts – The AWS way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4D60D-9AE4-91C3-C866-3895D4C9FFF4}"/>
              </a:ext>
            </a:extLst>
          </p:cNvPr>
          <p:cNvSpPr txBox="1"/>
          <p:nvPr/>
        </p:nvSpPr>
        <p:spPr>
          <a:xfrm>
            <a:off x="180752" y="3671776"/>
            <a:ext cx="4086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Sagar </a:t>
            </a:r>
            <a:r>
              <a:rPr lang="en-IN" b="1" dirty="0" err="1">
                <a:solidFill>
                  <a:schemeClr val="bg1"/>
                </a:solidFill>
              </a:rPr>
              <a:t>Utekar</a:t>
            </a:r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sz="1200" dirty="0">
                <a:solidFill>
                  <a:schemeClr val="bg1"/>
                </a:solidFill>
              </a:rPr>
              <a:t>Site Reliability Engineer @VMWare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42ED0E13-855D-8126-7511-5DE9CF7D2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75"/>
            <a:ext cx="3449782" cy="1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2589" y="0"/>
            <a:ext cx="3661410" cy="424624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8769" y="1956118"/>
            <a:ext cx="3775472" cy="597921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sz="3750" spc="-91" dirty="0"/>
              <a:t>Defense</a:t>
            </a:r>
            <a:r>
              <a:rPr sz="3750" spc="-378" dirty="0"/>
              <a:t> </a:t>
            </a:r>
            <a:r>
              <a:rPr sz="3750" dirty="0"/>
              <a:t>in</a:t>
            </a:r>
            <a:r>
              <a:rPr sz="3750" spc="-381" dirty="0"/>
              <a:t> </a:t>
            </a:r>
            <a:r>
              <a:rPr sz="3750" spc="-6" dirty="0"/>
              <a:t>depth</a:t>
            </a:r>
            <a:endParaRPr sz="375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634B58F2-3831-260A-562F-780522234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19810" cy="11660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769" y="226377"/>
            <a:ext cx="5649516" cy="969016"/>
          </a:xfrm>
          <a:prstGeom prst="rect">
            <a:avLst/>
          </a:prstGeom>
        </p:spPr>
        <p:txBody>
          <a:bodyPr spcFirstLastPara="1" vert="horz" wrap="square" lIns="0" tIns="57944" rIns="0" bIns="0" rtlCol="0" anchor="t" anchorCtr="0">
            <a:spAutoFit/>
          </a:bodyPr>
          <a:lstStyle/>
          <a:p>
            <a:pPr marL="7938" marR="4763">
              <a:lnSpc>
                <a:spcPts val="3256"/>
              </a:lnSpc>
              <a:spcBef>
                <a:spcPts val="456"/>
              </a:spcBef>
            </a:pPr>
            <a:r>
              <a:rPr sz="3000" spc="-66" dirty="0"/>
              <a:t>Container</a:t>
            </a:r>
            <a:r>
              <a:rPr sz="3000" spc="-334" dirty="0"/>
              <a:t> </a:t>
            </a:r>
            <a:r>
              <a:rPr sz="3000" spc="-56" dirty="0"/>
              <a:t>security</a:t>
            </a:r>
            <a:r>
              <a:rPr sz="3000" spc="-322" dirty="0"/>
              <a:t> </a:t>
            </a:r>
            <a:r>
              <a:rPr sz="3000" spc="-47" dirty="0"/>
              <a:t>onion</a:t>
            </a:r>
            <a:r>
              <a:rPr sz="3000" spc="-318" dirty="0"/>
              <a:t> </a:t>
            </a:r>
            <a:r>
              <a:rPr sz="3000" spc="-28" dirty="0"/>
              <a:t>model: </a:t>
            </a:r>
            <a:r>
              <a:rPr sz="3000" spc="-88" dirty="0"/>
              <a:t>Defense</a:t>
            </a:r>
            <a:r>
              <a:rPr sz="3000" spc="-344" dirty="0"/>
              <a:t> </a:t>
            </a:r>
            <a:r>
              <a:rPr sz="3000" dirty="0"/>
              <a:t>in</a:t>
            </a:r>
            <a:r>
              <a:rPr sz="3000" spc="-341" dirty="0"/>
              <a:t> </a:t>
            </a:r>
            <a:r>
              <a:rPr sz="3000" spc="-6" dirty="0"/>
              <a:t>depth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4367" y="1284846"/>
            <a:ext cx="3980658" cy="30293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38856" y="1506537"/>
            <a:ext cx="317896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31" dirty="0">
                <a:solidFill>
                  <a:srgbClr val="282828"/>
                </a:solidFill>
                <a:latin typeface="Lucida Sans"/>
                <a:cs typeface="Lucida Sans"/>
              </a:rPr>
              <a:t>Host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1043" y="2076132"/>
            <a:ext cx="650081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38" dirty="0">
                <a:solidFill>
                  <a:srgbClr val="282828"/>
                </a:solidFill>
                <a:latin typeface="Lucida Sans"/>
                <a:cs typeface="Lucida Sans"/>
              </a:rPr>
              <a:t>Container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6290" y="2590482"/>
            <a:ext cx="917178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47" dirty="0">
                <a:solidFill>
                  <a:srgbClr val="282828"/>
                </a:solidFill>
                <a:latin typeface="Lucida Sans"/>
                <a:cs typeface="Lucida Sans"/>
              </a:rPr>
              <a:t>Dependencies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3396" y="3059112"/>
            <a:ext cx="804069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41" dirty="0">
                <a:solidFill>
                  <a:srgbClr val="282828"/>
                </a:solidFill>
                <a:latin typeface="Lucida Sans"/>
                <a:cs typeface="Lucida Sans"/>
              </a:rPr>
              <a:t>Source</a:t>
            </a:r>
            <a:r>
              <a:rPr sz="1125" spc="-28" dirty="0">
                <a:solidFill>
                  <a:srgbClr val="282828"/>
                </a:solidFill>
                <a:latin typeface="Lucida Sans"/>
                <a:cs typeface="Lucida Sans"/>
              </a:rPr>
              <a:t> </a:t>
            </a:r>
            <a:r>
              <a:rPr sz="1125" spc="-31" dirty="0">
                <a:solidFill>
                  <a:srgbClr val="282828"/>
                </a:solidFill>
                <a:latin typeface="Lucida Sans"/>
                <a:cs typeface="Lucida Sans"/>
              </a:rPr>
              <a:t>code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37792" y="3480117"/>
            <a:ext cx="914003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38" dirty="0">
                <a:solidFill>
                  <a:srgbClr val="282828"/>
                </a:solidFill>
                <a:latin typeface="Lucida Sans"/>
                <a:cs typeface="Lucida Sans"/>
              </a:rPr>
              <a:t>Configuration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8555" y="3943032"/>
            <a:ext cx="635397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spc="-47" dirty="0">
                <a:solidFill>
                  <a:srgbClr val="282828"/>
                </a:solidFill>
                <a:latin typeface="Lucida Sans"/>
                <a:cs typeface="Lucida Sans"/>
              </a:rPr>
              <a:t>User</a:t>
            </a:r>
            <a:r>
              <a:rPr sz="1125" spc="-38" dirty="0">
                <a:solidFill>
                  <a:srgbClr val="282828"/>
                </a:solidFill>
                <a:latin typeface="Lucida Sans"/>
                <a:cs typeface="Lucida Sans"/>
              </a:rPr>
              <a:t> </a:t>
            </a:r>
            <a:r>
              <a:rPr sz="1125" spc="-13" dirty="0">
                <a:solidFill>
                  <a:srgbClr val="282828"/>
                </a:solidFill>
                <a:latin typeface="Lucida Sans"/>
                <a:cs typeface="Lucida Sans"/>
              </a:rPr>
              <a:t>data</a:t>
            </a:r>
            <a:endParaRPr sz="1125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6709" y="1267778"/>
            <a:ext cx="1832769" cy="797446"/>
          </a:xfrm>
          <a:prstGeom prst="rect">
            <a:avLst/>
          </a:prstGeom>
        </p:spPr>
        <p:txBody>
          <a:bodyPr vert="horz" wrap="square" lIns="0" tIns="5953" rIns="0" bIns="0" rtlCol="0">
            <a:spAutoFit/>
          </a:bodyPr>
          <a:lstStyle/>
          <a:p>
            <a:pPr marL="182959" marR="385763" indent="-175419">
              <a:lnSpc>
                <a:spcPct val="101400"/>
              </a:lnSpc>
              <a:spcBef>
                <a:spcPts val="47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Full-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blown</a:t>
            </a:r>
            <a:r>
              <a:rPr sz="875" spc="-16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distribution </a:t>
            </a: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Amazon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Linux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0" dirty="0">
                <a:solidFill>
                  <a:srgbClr val="E8882B"/>
                </a:solidFill>
                <a:latin typeface="Lucida Sans"/>
                <a:cs typeface="Lucida Sans"/>
              </a:rPr>
              <a:t>2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(AL2)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vs.</a:t>
            </a:r>
            <a:endParaRPr sz="875">
              <a:latin typeface="Lucida Sans"/>
              <a:cs typeface="Lucida Sans"/>
            </a:endParaRPr>
          </a:p>
          <a:p>
            <a:pPr marL="182959">
              <a:lnSpc>
                <a:spcPts val="1019"/>
              </a:lnSpc>
              <a:spcBef>
                <a:spcPts val="16"/>
              </a:spcBef>
            </a:pP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container-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optimized</a:t>
            </a:r>
            <a:r>
              <a:rPr sz="875" spc="9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distribution</a:t>
            </a:r>
            <a:endParaRPr sz="875">
              <a:latin typeface="Lucida Sans"/>
              <a:cs typeface="Lucida Sans"/>
            </a:endParaRPr>
          </a:p>
          <a:p>
            <a:pPr marL="7938">
              <a:lnSpc>
                <a:spcPts val="1019"/>
              </a:lnSpc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50" dirty="0">
                <a:solidFill>
                  <a:srgbClr val="E8882B"/>
                </a:solidFill>
                <a:latin typeface="Lucida Sans"/>
                <a:cs typeface="Lucida Sans"/>
              </a:rPr>
              <a:t>Multi-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tenancy</a:t>
            </a:r>
            <a:r>
              <a:rPr sz="875" spc="3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requirements</a:t>
            </a:r>
            <a:endParaRPr sz="875">
              <a:latin typeface="Lucida Sans"/>
              <a:cs typeface="Lucida Sans"/>
            </a:endParaRPr>
          </a:p>
          <a:p>
            <a:pPr marL="182959" marR="161131" indent="-175419">
              <a:lnSpc>
                <a:spcPct val="101400"/>
              </a:lnSpc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53" dirty="0">
                <a:solidFill>
                  <a:srgbClr val="E8882B"/>
                </a:solidFill>
                <a:latin typeface="Lucida Sans"/>
                <a:cs typeface="Lucida Sans"/>
              </a:rPr>
              <a:t>Gotchas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Linux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packages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/ 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CVEs, leaks, </a:t>
            </a:r>
            <a:r>
              <a:rPr sz="875" spc="-19" dirty="0">
                <a:solidFill>
                  <a:srgbClr val="E8882B"/>
                </a:solidFill>
                <a:latin typeface="Lucida Sans"/>
                <a:cs typeface="Lucida Sans"/>
              </a:rPr>
              <a:t>GDPR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(in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9" dirty="0">
                <a:solidFill>
                  <a:srgbClr val="E8882B"/>
                </a:solidFill>
                <a:latin typeface="Lucida Sans"/>
                <a:cs typeface="Lucida Sans"/>
              </a:rPr>
              <a:t>Europe)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17646" y="1221740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393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42210" y="1464944"/>
            <a:ext cx="4335859" cy="809625"/>
            <a:chOff x="3907535" y="2343911"/>
            <a:chExt cx="6937375" cy="12954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7535" y="2343911"/>
              <a:ext cx="3179064" cy="3352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45817" y="2430261"/>
              <a:ext cx="2974340" cy="135890"/>
            </a:xfrm>
            <a:custGeom>
              <a:avLst/>
              <a:gdLst/>
              <a:ahLst/>
              <a:cxnLst/>
              <a:rect l="l" t="t" r="r" b="b"/>
              <a:pathLst>
                <a:path w="2974340" h="135889">
                  <a:moveTo>
                    <a:pt x="2846872" y="50788"/>
                  </a:moveTo>
                  <a:lnTo>
                    <a:pt x="0" y="110294"/>
                  </a:lnTo>
                  <a:lnTo>
                    <a:pt x="530" y="135689"/>
                  </a:lnTo>
                  <a:lnTo>
                    <a:pt x="2847403" y="76183"/>
                  </a:lnTo>
                  <a:lnTo>
                    <a:pt x="2846872" y="50788"/>
                  </a:lnTo>
                  <a:close/>
                </a:path>
                <a:path w="2974340" h="135889">
                  <a:moveTo>
                    <a:pt x="2952368" y="50523"/>
                  </a:moveTo>
                  <a:lnTo>
                    <a:pt x="2859565" y="50523"/>
                  </a:lnTo>
                  <a:lnTo>
                    <a:pt x="2860095" y="75918"/>
                  </a:lnTo>
                  <a:lnTo>
                    <a:pt x="2847403" y="76183"/>
                  </a:lnTo>
                  <a:lnTo>
                    <a:pt x="2848465" y="126972"/>
                  </a:lnTo>
                  <a:lnTo>
                    <a:pt x="2974110" y="60831"/>
                  </a:lnTo>
                  <a:lnTo>
                    <a:pt x="2952368" y="50523"/>
                  </a:lnTo>
                  <a:close/>
                </a:path>
                <a:path w="2974340" h="135889">
                  <a:moveTo>
                    <a:pt x="2859565" y="50523"/>
                  </a:moveTo>
                  <a:lnTo>
                    <a:pt x="2846872" y="50788"/>
                  </a:lnTo>
                  <a:lnTo>
                    <a:pt x="2847403" y="76183"/>
                  </a:lnTo>
                  <a:lnTo>
                    <a:pt x="2860095" y="75918"/>
                  </a:lnTo>
                  <a:lnTo>
                    <a:pt x="2859565" y="50523"/>
                  </a:lnTo>
                  <a:close/>
                </a:path>
                <a:path w="2974340" h="135889">
                  <a:moveTo>
                    <a:pt x="2845810" y="0"/>
                  </a:moveTo>
                  <a:lnTo>
                    <a:pt x="2846872" y="50788"/>
                  </a:lnTo>
                  <a:lnTo>
                    <a:pt x="2859565" y="50523"/>
                  </a:lnTo>
                  <a:lnTo>
                    <a:pt x="2952368" y="50523"/>
                  </a:lnTo>
                  <a:lnTo>
                    <a:pt x="2845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6783" y="2538983"/>
              <a:ext cx="3048000" cy="11003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963911" y="2558133"/>
              <a:ext cx="2842895" cy="916940"/>
            </a:xfrm>
            <a:custGeom>
              <a:avLst/>
              <a:gdLst/>
              <a:ahLst/>
              <a:cxnLst/>
              <a:rect l="l" t="t" r="r" b="b"/>
              <a:pathLst>
                <a:path w="2842895" h="916939">
                  <a:moveTo>
                    <a:pt x="102453" y="795454"/>
                  </a:moveTo>
                  <a:lnTo>
                    <a:pt x="0" y="893762"/>
                  </a:lnTo>
                  <a:lnTo>
                    <a:pt x="140119" y="916740"/>
                  </a:lnTo>
                  <a:lnTo>
                    <a:pt x="126222" y="871992"/>
                  </a:lnTo>
                  <a:lnTo>
                    <a:pt x="112924" y="871992"/>
                  </a:lnTo>
                  <a:lnTo>
                    <a:pt x="105392" y="847735"/>
                  </a:lnTo>
                  <a:lnTo>
                    <a:pt x="117519" y="843968"/>
                  </a:lnTo>
                  <a:lnTo>
                    <a:pt x="102453" y="795454"/>
                  </a:lnTo>
                  <a:close/>
                </a:path>
                <a:path w="2842895" h="916939">
                  <a:moveTo>
                    <a:pt x="117519" y="843968"/>
                  </a:moveTo>
                  <a:lnTo>
                    <a:pt x="105392" y="847735"/>
                  </a:lnTo>
                  <a:lnTo>
                    <a:pt x="112924" y="871992"/>
                  </a:lnTo>
                  <a:lnTo>
                    <a:pt x="125052" y="868225"/>
                  </a:lnTo>
                  <a:lnTo>
                    <a:pt x="117519" y="843968"/>
                  </a:lnTo>
                  <a:close/>
                </a:path>
                <a:path w="2842895" h="916939">
                  <a:moveTo>
                    <a:pt x="125052" y="868225"/>
                  </a:moveTo>
                  <a:lnTo>
                    <a:pt x="112924" y="871992"/>
                  </a:lnTo>
                  <a:lnTo>
                    <a:pt x="126222" y="871992"/>
                  </a:lnTo>
                  <a:lnTo>
                    <a:pt x="125052" y="868225"/>
                  </a:lnTo>
                  <a:close/>
                </a:path>
                <a:path w="2842895" h="916939">
                  <a:moveTo>
                    <a:pt x="2835182" y="0"/>
                  </a:moveTo>
                  <a:lnTo>
                    <a:pt x="117519" y="843968"/>
                  </a:lnTo>
                  <a:lnTo>
                    <a:pt x="125052" y="868225"/>
                  </a:lnTo>
                  <a:lnTo>
                    <a:pt x="2842715" y="24257"/>
                  </a:lnTo>
                  <a:lnTo>
                    <a:pt x="28351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70480" y="1267777"/>
            <a:ext cx="1811734" cy="81843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Runtime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0" dirty="0">
                <a:solidFill>
                  <a:srgbClr val="E8882B"/>
                </a:solidFill>
                <a:latin typeface="Lucida Sans"/>
                <a:cs typeface="Lucida Sans"/>
              </a:rPr>
              <a:t>/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standards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(OCI)</a:t>
            </a:r>
            <a:endParaRPr sz="875">
              <a:latin typeface="Lucida Sans"/>
              <a:cs typeface="Lucida Sans"/>
            </a:endParaRPr>
          </a:p>
          <a:p>
            <a:pPr marL="7938">
              <a:spcBef>
                <a:spcPts val="16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Immutability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of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images</a:t>
            </a:r>
            <a:endParaRPr sz="875">
              <a:latin typeface="Lucida Sans"/>
              <a:cs typeface="Lucida Sans"/>
            </a:endParaRPr>
          </a:p>
          <a:p>
            <a:pPr marL="183356" marR="203597" indent="-175419">
              <a:lnSpc>
                <a:spcPts val="988"/>
              </a:lnSpc>
              <a:spcBef>
                <a:spcPts val="97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All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containers</a:t>
            </a: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share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a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kernel 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(mitigation:</a:t>
            </a:r>
            <a:r>
              <a:rPr sz="875" spc="-3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Firecracker)</a:t>
            </a:r>
            <a:endParaRPr sz="875">
              <a:latin typeface="Lucida Sans"/>
              <a:cs typeface="Lucida Sans"/>
            </a:endParaRPr>
          </a:p>
          <a:p>
            <a:pPr marL="183356" marR="3175" indent="-175419">
              <a:lnSpc>
                <a:spcPts val="1063"/>
              </a:lnSpc>
              <a:spcBef>
                <a:spcPts val="22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53" dirty="0">
                <a:solidFill>
                  <a:srgbClr val="E8882B"/>
                </a:solidFill>
                <a:latin typeface="Lucida Sans"/>
                <a:cs typeface="Lucida Sans"/>
              </a:rPr>
              <a:t>Gotchas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-19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unnecessary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privileged 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users,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no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scans,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trust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29429" y="1221740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3938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6709" y="2618423"/>
            <a:ext cx="1339056" cy="41197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50" dirty="0">
                <a:solidFill>
                  <a:srgbClr val="E8882B"/>
                </a:solidFill>
                <a:latin typeface="Lucida Sans"/>
                <a:cs typeface="Lucida Sans"/>
              </a:rPr>
              <a:t>Code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analysis</a:t>
            </a:r>
            <a:endParaRPr sz="875">
              <a:latin typeface="Lucida Sans"/>
              <a:cs typeface="Lucida Sans"/>
            </a:endParaRPr>
          </a:p>
          <a:p>
            <a:pPr marL="7938"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Source</a:t>
            </a: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available?</a:t>
            </a:r>
            <a:endParaRPr sz="875">
              <a:latin typeface="Lucida Sans"/>
              <a:cs typeface="Lucida Sans"/>
            </a:endParaRPr>
          </a:p>
          <a:p>
            <a:pPr marL="7938">
              <a:spcBef>
                <a:spcPts val="1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53" dirty="0">
                <a:solidFill>
                  <a:srgbClr val="E8882B"/>
                </a:solidFill>
                <a:latin typeface="Lucida Sans"/>
                <a:cs typeface="Lucida Sans"/>
              </a:rPr>
              <a:t>Gotchas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-38" dirty="0">
                <a:solidFill>
                  <a:srgbClr val="E8882B"/>
                </a:solidFill>
                <a:latin typeface="Lucida Sans"/>
                <a:cs typeface="Lucida Sans"/>
              </a:rPr>
              <a:t> huge 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surface,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2127" y="3014662"/>
            <a:ext cx="838200" cy="14266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many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languages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6801" y="2547619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3938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96415" y="2613659"/>
            <a:ext cx="5218113" cy="1684338"/>
            <a:chOff x="2874264" y="4181855"/>
            <a:chExt cx="8348980" cy="269494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2760" y="4181855"/>
              <a:ext cx="3575303" cy="49072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71002" y="4275321"/>
              <a:ext cx="3369310" cy="337820"/>
            </a:xfrm>
            <a:custGeom>
              <a:avLst/>
              <a:gdLst/>
              <a:ahLst/>
              <a:cxnLst/>
              <a:rect l="l" t="t" r="r" b="b"/>
              <a:pathLst>
                <a:path w="3369310" h="337820">
                  <a:moveTo>
                    <a:pt x="3241427" y="50635"/>
                  </a:moveTo>
                  <a:lnTo>
                    <a:pt x="0" y="312021"/>
                  </a:lnTo>
                  <a:lnTo>
                    <a:pt x="2042" y="337338"/>
                  </a:lnTo>
                  <a:lnTo>
                    <a:pt x="3243468" y="75953"/>
                  </a:lnTo>
                  <a:lnTo>
                    <a:pt x="3241427" y="50635"/>
                  </a:lnTo>
                  <a:close/>
                </a:path>
                <a:path w="3369310" h="337820">
                  <a:moveTo>
                    <a:pt x="3360426" y="49615"/>
                  </a:moveTo>
                  <a:lnTo>
                    <a:pt x="3254085" y="49615"/>
                  </a:lnTo>
                  <a:lnTo>
                    <a:pt x="3256126" y="74932"/>
                  </a:lnTo>
                  <a:lnTo>
                    <a:pt x="3243468" y="75953"/>
                  </a:lnTo>
                  <a:lnTo>
                    <a:pt x="3247551" y="126588"/>
                  </a:lnTo>
                  <a:lnTo>
                    <a:pt x="3369036" y="53086"/>
                  </a:lnTo>
                  <a:lnTo>
                    <a:pt x="3360426" y="49615"/>
                  </a:lnTo>
                  <a:close/>
                </a:path>
                <a:path w="3369310" h="337820">
                  <a:moveTo>
                    <a:pt x="3254085" y="49615"/>
                  </a:moveTo>
                  <a:lnTo>
                    <a:pt x="3241427" y="50635"/>
                  </a:lnTo>
                  <a:lnTo>
                    <a:pt x="3243468" y="75953"/>
                  </a:lnTo>
                  <a:lnTo>
                    <a:pt x="3256126" y="74932"/>
                  </a:lnTo>
                  <a:lnTo>
                    <a:pt x="3254085" y="49615"/>
                  </a:lnTo>
                  <a:close/>
                </a:path>
                <a:path w="3369310" h="337820">
                  <a:moveTo>
                    <a:pt x="3237344" y="0"/>
                  </a:moveTo>
                  <a:lnTo>
                    <a:pt x="3241427" y="50635"/>
                  </a:lnTo>
                  <a:lnTo>
                    <a:pt x="3254085" y="49615"/>
                  </a:lnTo>
                  <a:lnTo>
                    <a:pt x="3360426" y="49615"/>
                  </a:lnTo>
                  <a:lnTo>
                    <a:pt x="3237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4264" y="4931663"/>
              <a:ext cx="3931920" cy="147218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14491" y="5060699"/>
              <a:ext cx="3724275" cy="1282700"/>
            </a:xfrm>
            <a:custGeom>
              <a:avLst/>
              <a:gdLst/>
              <a:ahLst/>
              <a:cxnLst/>
              <a:rect l="l" t="t" r="r" b="b"/>
              <a:pathLst>
                <a:path w="3724275" h="1282700">
                  <a:moveTo>
                    <a:pt x="3599258" y="48150"/>
                  </a:moveTo>
                  <a:lnTo>
                    <a:pt x="0" y="1258462"/>
                  </a:lnTo>
                  <a:lnTo>
                    <a:pt x="8094" y="1282536"/>
                  </a:lnTo>
                  <a:lnTo>
                    <a:pt x="3607354" y="72225"/>
                  </a:lnTo>
                  <a:lnTo>
                    <a:pt x="3599258" y="48150"/>
                  </a:lnTo>
                  <a:close/>
                </a:path>
                <a:path w="3724275" h="1282700">
                  <a:moveTo>
                    <a:pt x="3699421" y="44100"/>
                  </a:moveTo>
                  <a:lnTo>
                    <a:pt x="3611302" y="44100"/>
                  </a:lnTo>
                  <a:lnTo>
                    <a:pt x="3619397" y="68176"/>
                  </a:lnTo>
                  <a:lnTo>
                    <a:pt x="3607354" y="72225"/>
                  </a:lnTo>
                  <a:lnTo>
                    <a:pt x="3623546" y="120376"/>
                  </a:lnTo>
                  <a:lnTo>
                    <a:pt x="3699421" y="44100"/>
                  </a:lnTo>
                  <a:close/>
                </a:path>
                <a:path w="3724275" h="1282700">
                  <a:moveTo>
                    <a:pt x="3611302" y="44100"/>
                  </a:moveTo>
                  <a:lnTo>
                    <a:pt x="3599258" y="48150"/>
                  </a:lnTo>
                  <a:lnTo>
                    <a:pt x="3607354" y="72225"/>
                  </a:lnTo>
                  <a:lnTo>
                    <a:pt x="3619397" y="68176"/>
                  </a:lnTo>
                  <a:lnTo>
                    <a:pt x="3611302" y="44100"/>
                  </a:lnTo>
                  <a:close/>
                </a:path>
                <a:path w="3724275" h="1282700">
                  <a:moveTo>
                    <a:pt x="3583067" y="0"/>
                  </a:moveTo>
                  <a:lnTo>
                    <a:pt x="3599258" y="48150"/>
                  </a:lnTo>
                  <a:lnTo>
                    <a:pt x="3611302" y="44100"/>
                  </a:lnTo>
                  <a:lnTo>
                    <a:pt x="3699421" y="44100"/>
                  </a:lnTo>
                  <a:lnTo>
                    <a:pt x="3723683" y="19710"/>
                  </a:lnTo>
                  <a:lnTo>
                    <a:pt x="3583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0144" y="4422647"/>
              <a:ext cx="2660904" cy="141732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177109" y="4443136"/>
              <a:ext cx="2454910" cy="1212215"/>
            </a:xfrm>
            <a:custGeom>
              <a:avLst/>
              <a:gdLst/>
              <a:ahLst/>
              <a:cxnLst/>
              <a:rect l="l" t="t" r="r" b="b"/>
              <a:pathLst>
                <a:path w="2454909" h="1212214">
                  <a:moveTo>
                    <a:pt x="86145" y="1097559"/>
                  </a:moveTo>
                  <a:lnTo>
                    <a:pt x="0" y="1210433"/>
                  </a:lnTo>
                  <a:lnTo>
                    <a:pt x="141984" y="1211624"/>
                  </a:lnTo>
                  <a:lnTo>
                    <a:pt x="122383" y="1171583"/>
                  </a:lnTo>
                  <a:lnTo>
                    <a:pt x="108242" y="1171583"/>
                  </a:lnTo>
                  <a:lnTo>
                    <a:pt x="97073" y="1148770"/>
                  </a:lnTo>
                  <a:lnTo>
                    <a:pt x="108481" y="1143186"/>
                  </a:lnTo>
                  <a:lnTo>
                    <a:pt x="86145" y="1097559"/>
                  </a:lnTo>
                  <a:close/>
                </a:path>
                <a:path w="2454909" h="1212214">
                  <a:moveTo>
                    <a:pt x="108481" y="1143186"/>
                  </a:moveTo>
                  <a:lnTo>
                    <a:pt x="97073" y="1148770"/>
                  </a:lnTo>
                  <a:lnTo>
                    <a:pt x="108242" y="1171583"/>
                  </a:lnTo>
                  <a:lnTo>
                    <a:pt x="119649" y="1165999"/>
                  </a:lnTo>
                  <a:lnTo>
                    <a:pt x="108481" y="1143186"/>
                  </a:lnTo>
                  <a:close/>
                </a:path>
                <a:path w="2454909" h="1212214">
                  <a:moveTo>
                    <a:pt x="119649" y="1165999"/>
                  </a:moveTo>
                  <a:lnTo>
                    <a:pt x="108242" y="1171583"/>
                  </a:lnTo>
                  <a:lnTo>
                    <a:pt x="122383" y="1171583"/>
                  </a:lnTo>
                  <a:lnTo>
                    <a:pt x="119649" y="1165999"/>
                  </a:lnTo>
                  <a:close/>
                </a:path>
                <a:path w="2454909" h="1212214">
                  <a:moveTo>
                    <a:pt x="2443661" y="0"/>
                  </a:moveTo>
                  <a:lnTo>
                    <a:pt x="108481" y="1143186"/>
                  </a:lnTo>
                  <a:lnTo>
                    <a:pt x="119649" y="1165999"/>
                  </a:lnTo>
                  <a:lnTo>
                    <a:pt x="2454828" y="22813"/>
                  </a:lnTo>
                  <a:lnTo>
                    <a:pt x="2443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8600" y="6355079"/>
              <a:ext cx="3374136" cy="52120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016873" y="6451215"/>
              <a:ext cx="3167380" cy="365760"/>
            </a:xfrm>
            <a:custGeom>
              <a:avLst/>
              <a:gdLst/>
              <a:ahLst/>
              <a:cxnLst/>
              <a:rect l="l" t="t" r="r" b="b"/>
              <a:pathLst>
                <a:path w="3167379" h="365759">
                  <a:moveTo>
                    <a:pt x="127631" y="50571"/>
                  </a:moveTo>
                  <a:lnTo>
                    <a:pt x="125225" y="75857"/>
                  </a:lnTo>
                  <a:lnTo>
                    <a:pt x="3164803" y="365142"/>
                  </a:lnTo>
                  <a:lnTo>
                    <a:pt x="3167208" y="339857"/>
                  </a:lnTo>
                  <a:lnTo>
                    <a:pt x="127631" y="50571"/>
                  </a:lnTo>
                  <a:close/>
                </a:path>
                <a:path w="3167379" h="365759">
                  <a:moveTo>
                    <a:pt x="132444" y="0"/>
                  </a:moveTo>
                  <a:lnTo>
                    <a:pt x="0" y="51181"/>
                  </a:lnTo>
                  <a:lnTo>
                    <a:pt x="120412" y="126428"/>
                  </a:lnTo>
                  <a:lnTo>
                    <a:pt x="125225" y="75857"/>
                  </a:lnTo>
                  <a:lnTo>
                    <a:pt x="112586" y="74654"/>
                  </a:lnTo>
                  <a:lnTo>
                    <a:pt x="114993" y="49368"/>
                  </a:lnTo>
                  <a:lnTo>
                    <a:pt x="127746" y="49368"/>
                  </a:lnTo>
                  <a:lnTo>
                    <a:pt x="132444" y="0"/>
                  </a:lnTo>
                  <a:close/>
                </a:path>
                <a:path w="3167379" h="365759">
                  <a:moveTo>
                    <a:pt x="114993" y="49368"/>
                  </a:moveTo>
                  <a:lnTo>
                    <a:pt x="112586" y="74654"/>
                  </a:lnTo>
                  <a:lnTo>
                    <a:pt x="125225" y="75857"/>
                  </a:lnTo>
                  <a:lnTo>
                    <a:pt x="127631" y="50571"/>
                  </a:lnTo>
                  <a:lnTo>
                    <a:pt x="114993" y="49368"/>
                  </a:lnTo>
                  <a:close/>
                </a:path>
                <a:path w="3167379" h="365759">
                  <a:moveTo>
                    <a:pt x="127746" y="49368"/>
                  </a:moveTo>
                  <a:lnTo>
                    <a:pt x="114993" y="49368"/>
                  </a:lnTo>
                  <a:lnTo>
                    <a:pt x="127631" y="50571"/>
                  </a:lnTo>
                  <a:lnTo>
                    <a:pt x="127746" y="493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16709" y="3744278"/>
            <a:ext cx="1225550" cy="41197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Sanitizing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user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6" dirty="0">
                <a:solidFill>
                  <a:srgbClr val="E8882B"/>
                </a:solidFill>
                <a:latin typeface="Lucida Sans"/>
                <a:cs typeface="Lucida Sans"/>
              </a:rPr>
              <a:t>input</a:t>
            </a:r>
            <a:endParaRPr sz="875">
              <a:latin typeface="Lucida Sans"/>
              <a:cs typeface="Lucida Sans"/>
            </a:endParaRPr>
          </a:p>
          <a:p>
            <a:pPr marL="7938">
              <a:spcBef>
                <a:spcPts val="1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Static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code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analysis</a:t>
            </a:r>
            <a:endParaRPr sz="875">
              <a:latin typeface="Lucida Sans"/>
              <a:cs typeface="Lucida Sans"/>
            </a:endParaRPr>
          </a:p>
          <a:p>
            <a:pPr marL="7938">
              <a:spcBef>
                <a:spcPts val="16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44" dirty="0">
                <a:solidFill>
                  <a:srgbClr val="E8882B"/>
                </a:solidFill>
                <a:latin typeface="Lucida Sans"/>
                <a:cs typeface="Lucida Sans"/>
              </a:rPr>
              <a:t>Gotcha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6" dirty="0">
                <a:solidFill>
                  <a:srgbClr val="E8882B"/>
                </a:solidFill>
                <a:latin typeface="Lucida Sans"/>
                <a:cs typeface="Lucida Sans"/>
              </a:rPr>
              <a:t>log-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leaking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50397" y="3614419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3938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60719" y="2439352"/>
            <a:ext cx="1744663" cy="673886"/>
          </a:xfrm>
          <a:prstGeom prst="rect">
            <a:avLst/>
          </a:prstGeom>
        </p:spPr>
        <p:txBody>
          <a:bodyPr vert="horz" wrap="square" lIns="0" tIns="5953" rIns="0" bIns="0" rtlCol="0">
            <a:spAutoFit/>
          </a:bodyPr>
          <a:lstStyle/>
          <a:p>
            <a:pPr marL="183356" marR="250428" indent="-175419">
              <a:lnSpc>
                <a:spcPct val="101400"/>
              </a:lnSpc>
              <a:spcBef>
                <a:spcPts val="47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Sensitive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configuration </a:t>
            </a:r>
            <a:r>
              <a:rPr sz="875" spc="-47" dirty="0">
                <a:solidFill>
                  <a:srgbClr val="E8882B"/>
                </a:solidFill>
                <a:latin typeface="Lucida Sans"/>
                <a:cs typeface="Lucida Sans"/>
              </a:rPr>
              <a:t>(passwords,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API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keys,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9" dirty="0">
                <a:solidFill>
                  <a:srgbClr val="E8882B"/>
                </a:solidFill>
                <a:latin typeface="Lucida Sans"/>
                <a:cs typeface="Lucida Sans"/>
              </a:rPr>
              <a:t>etc.)</a:t>
            </a:r>
            <a:endParaRPr sz="875">
              <a:latin typeface="Lucida Sans"/>
              <a:cs typeface="Lucida Sans"/>
            </a:endParaRPr>
          </a:p>
          <a:p>
            <a:pPr marL="183356" marR="3175" indent="-175419">
              <a:lnSpc>
                <a:spcPct val="97900"/>
              </a:lnSpc>
              <a:spcBef>
                <a:spcPts val="38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53" dirty="0">
                <a:solidFill>
                  <a:srgbClr val="E8882B"/>
                </a:solidFill>
                <a:latin typeface="Lucida Sans"/>
                <a:cs typeface="Lucida Sans"/>
              </a:rPr>
              <a:t>Gotchas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19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6" dirty="0">
                <a:solidFill>
                  <a:srgbClr val="E8882B"/>
                </a:solidFill>
                <a:latin typeface="Lucida Sans"/>
                <a:cs typeface="Lucida Sans"/>
              </a:rPr>
              <a:t>commits-</a:t>
            </a:r>
            <a:r>
              <a:rPr sz="875" spc="-69" dirty="0">
                <a:solidFill>
                  <a:srgbClr val="E8882B"/>
                </a:solidFill>
                <a:latin typeface="Lucida Sans"/>
                <a:cs typeface="Lucida Sans"/>
              </a:rPr>
              <a:t>to-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source, </a:t>
            </a:r>
            <a:r>
              <a:rPr sz="875" spc="-71" dirty="0">
                <a:solidFill>
                  <a:srgbClr val="E8882B"/>
                </a:solidFill>
                <a:latin typeface="Lucida Sans"/>
                <a:cs typeface="Lucida Sans"/>
              </a:rPr>
              <a:t>non-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separated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50" dirty="0">
                <a:solidFill>
                  <a:srgbClr val="E8882B"/>
                </a:solidFill>
                <a:latin typeface="Lucida Sans"/>
                <a:cs typeface="Lucida Sans"/>
              </a:rPr>
              <a:t>access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(dev.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has 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cleartext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password)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02472" y="2379979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3938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01325" y="3942397"/>
            <a:ext cx="1558131" cy="80586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Business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core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data</a:t>
            </a:r>
            <a:endParaRPr sz="875">
              <a:latin typeface="Lucida Sans"/>
              <a:cs typeface="Lucida Sans"/>
            </a:endParaRPr>
          </a:p>
          <a:p>
            <a:pPr marL="183356" marR="243284" indent="-175419">
              <a:lnSpc>
                <a:spcPct val="101400"/>
              </a:lnSpc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Personally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identifiable </a:t>
            </a: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information</a:t>
            </a:r>
            <a:r>
              <a:rPr sz="875" spc="-13" dirty="0">
                <a:solidFill>
                  <a:srgbClr val="E8882B"/>
                </a:solidFill>
                <a:latin typeface="Lucida Sans"/>
                <a:cs typeface="Lucida Sans"/>
              </a:rPr>
              <a:t> (PII)</a:t>
            </a:r>
            <a:endParaRPr sz="875">
              <a:latin typeface="Lucida Sans"/>
              <a:cs typeface="Lucida Sans"/>
            </a:endParaRPr>
          </a:p>
          <a:p>
            <a:pPr marL="7938">
              <a:lnSpc>
                <a:spcPts val="991"/>
              </a:lnSpc>
              <a:tabLst>
                <a:tab pos="182959" algn="l"/>
              </a:tabLst>
            </a:pPr>
            <a:r>
              <a:rPr sz="875" spc="-250" dirty="0">
                <a:solidFill>
                  <a:srgbClr val="E8882B"/>
                </a:solidFill>
                <a:latin typeface="Lucida Sans"/>
                <a:cs typeface="Lucida Sans"/>
              </a:rPr>
              <a:t>•</a:t>
            </a:r>
            <a:r>
              <a:rPr sz="875" dirty="0">
                <a:solidFill>
                  <a:srgbClr val="E8882B"/>
                </a:solidFill>
                <a:latin typeface="Lucida Sans"/>
                <a:cs typeface="Lucida Sans"/>
              </a:rPr>
              <a:t>	</a:t>
            </a:r>
            <a:r>
              <a:rPr sz="875" b="1" spc="-53" dirty="0">
                <a:solidFill>
                  <a:srgbClr val="E8882B"/>
                </a:solidFill>
                <a:latin typeface="Lucida Sans"/>
                <a:cs typeface="Lucida Sans"/>
              </a:rPr>
              <a:t>Gotchas</a:t>
            </a:r>
            <a:r>
              <a:rPr sz="875" spc="-53" dirty="0">
                <a:solidFill>
                  <a:srgbClr val="E8882B"/>
                </a:solidFill>
                <a:latin typeface="Lucida Sans"/>
                <a:cs typeface="Lucida Sans"/>
              </a:rPr>
              <a:t>: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44" dirty="0">
                <a:solidFill>
                  <a:srgbClr val="E8882B"/>
                </a:solidFill>
                <a:latin typeface="Lucida Sans"/>
                <a:cs typeface="Lucida Sans"/>
              </a:rPr>
              <a:t>leaks,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General</a:t>
            </a:r>
            <a:endParaRPr sz="875">
              <a:latin typeface="Lucida Sans"/>
              <a:cs typeface="Lucida Sans"/>
            </a:endParaRPr>
          </a:p>
          <a:p>
            <a:pPr marL="183356" marR="3175">
              <a:lnSpc>
                <a:spcPct val="101400"/>
              </a:lnSpc>
            </a:pPr>
            <a:r>
              <a:rPr sz="875" spc="-28" dirty="0">
                <a:solidFill>
                  <a:srgbClr val="E8882B"/>
                </a:solidFill>
                <a:latin typeface="Lucida Sans"/>
                <a:cs typeface="Lucida Sans"/>
              </a:rPr>
              <a:t>Data</a:t>
            </a:r>
            <a:r>
              <a:rPr sz="875" spc="-34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2" dirty="0">
                <a:solidFill>
                  <a:srgbClr val="E8882B"/>
                </a:solidFill>
                <a:latin typeface="Lucida Sans"/>
                <a:cs typeface="Lucida Sans"/>
              </a:rPr>
              <a:t>Protection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25" dirty="0">
                <a:solidFill>
                  <a:srgbClr val="E8882B"/>
                </a:solidFill>
                <a:latin typeface="Lucida Sans"/>
                <a:cs typeface="Lucida Sans"/>
              </a:rPr>
              <a:t>Regulation </a:t>
            </a:r>
            <a:r>
              <a:rPr sz="875" spc="-19" dirty="0">
                <a:solidFill>
                  <a:srgbClr val="E8882B"/>
                </a:solidFill>
                <a:latin typeface="Lucida Sans"/>
                <a:cs typeface="Lucida Sans"/>
              </a:rPr>
              <a:t>(GDPR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31" dirty="0">
                <a:solidFill>
                  <a:srgbClr val="E8882B"/>
                </a:solidFill>
                <a:latin typeface="Lucida Sans"/>
                <a:cs typeface="Lucida Sans"/>
              </a:rPr>
              <a:t>(in</a:t>
            </a:r>
            <a:r>
              <a:rPr sz="875" spc="-41" dirty="0">
                <a:solidFill>
                  <a:srgbClr val="E8882B"/>
                </a:solidFill>
                <a:latin typeface="Lucida Sans"/>
                <a:cs typeface="Lucida Sans"/>
              </a:rPr>
              <a:t> </a:t>
            </a:r>
            <a:r>
              <a:rPr sz="875" spc="-6" dirty="0">
                <a:solidFill>
                  <a:srgbClr val="E8882B"/>
                </a:solidFill>
                <a:latin typeface="Lucida Sans"/>
                <a:cs typeface="Lucida Sans"/>
              </a:rPr>
              <a:t>Europe))</a:t>
            </a:r>
            <a:endParaRPr sz="875">
              <a:latin typeface="Lucida Sans"/>
              <a:cs typeface="Lucida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63061" y="3854450"/>
            <a:ext cx="197644" cy="6140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3938" spc="-19" dirty="0">
                <a:solidFill>
                  <a:srgbClr val="FFFFFF"/>
                </a:solidFill>
                <a:latin typeface="Trebuchet MS"/>
                <a:cs typeface="Trebuchet MS"/>
              </a:rPr>
              <a:t>{</a:t>
            </a:r>
            <a:endParaRPr sz="3938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6363-D7F5-D9BD-205D-7EEB0CEE3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518" y="968033"/>
            <a:ext cx="7609032" cy="845236"/>
          </a:xfrm>
        </p:spPr>
        <p:txBody>
          <a:bodyPr/>
          <a:lstStyle/>
          <a:p>
            <a:pPr algn="l"/>
            <a:r>
              <a:rPr lang="en-US" dirty="0"/>
              <a:t>Container security – Top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7F64A-B472-38EA-992F-D17BF6E36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518" y="1688361"/>
            <a:ext cx="6858000" cy="2121087"/>
          </a:xfrm>
        </p:spPr>
        <p:txBody>
          <a:bodyPr/>
          <a:lstStyle/>
          <a:p>
            <a:pPr marL="12700" algn="l">
              <a:lnSpc>
                <a:spcPct val="100000"/>
              </a:lnSpc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IN" sz="1400" spc="-125" dirty="0">
                <a:solidFill>
                  <a:srgbClr val="F2F4F4"/>
                </a:solidFill>
                <a:latin typeface="+mn-lt"/>
                <a:cs typeface="Lucida Sans"/>
              </a:rPr>
              <a:t>Container Image &amp; supply chain security</a:t>
            </a:r>
          </a:p>
          <a:p>
            <a:pPr marL="12700" algn="l">
              <a:lnSpc>
                <a:spcPct val="100000"/>
              </a:lnSpc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IN" sz="1400" spc="-125" dirty="0">
                <a:solidFill>
                  <a:srgbClr val="F2F4F4"/>
                </a:solidFill>
                <a:latin typeface="+mn-lt"/>
                <a:cs typeface="Lucida Sans"/>
              </a:rPr>
              <a:t>Runtime Security</a:t>
            </a:r>
          </a:p>
          <a:p>
            <a:pPr marL="12700" algn="l">
              <a:lnSpc>
                <a:spcPct val="100000"/>
              </a:lnSpc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IN" sz="1400" spc="-125" dirty="0">
                <a:solidFill>
                  <a:srgbClr val="F2F4F4"/>
                </a:solidFill>
                <a:latin typeface="+mn-lt"/>
                <a:cs typeface="Lucida Sans"/>
              </a:rPr>
              <a:t>Host Security</a:t>
            </a:r>
          </a:p>
          <a:p>
            <a:pPr marL="12700" algn="l">
              <a:lnSpc>
                <a:spcPct val="100000"/>
              </a:lnSpc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IN" sz="1400" spc="-125" dirty="0">
                <a:solidFill>
                  <a:srgbClr val="F2F4F4"/>
                </a:solidFill>
                <a:latin typeface="+mn-lt"/>
                <a:cs typeface="Lucida Sans"/>
              </a:rPr>
              <a:t>Network Security</a:t>
            </a:r>
          </a:p>
          <a:p>
            <a:pPr marL="12700" algn="l">
              <a:lnSpc>
                <a:spcPct val="100000"/>
              </a:lnSpc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IN" sz="1400" spc="-125" dirty="0">
                <a:solidFill>
                  <a:srgbClr val="F2F4F4"/>
                </a:solidFill>
                <a:latin typeface="+mn-lt"/>
                <a:cs typeface="Lucida Sans"/>
              </a:rPr>
              <a:t>Access control  &amp;  Auditing</a:t>
            </a:r>
            <a:endParaRPr lang="en-IN" sz="1400" dirty="0">
              <a:latin typeface="+mn-lt"/>
              <a:cs typeface="Lucida Sans"/>
            </a:endParaRPr>
          </a:p>
          <a:p>
            <a:endParaRPr lang="en-US" sz="1400" dirty="0">
              <a:latin typeface="+mn-lt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65BC461-EAAE-927F-BDC6-1C330A00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19810" cy="11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6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768" y="1010602"/>
            <a:ext cx="8447881" cy="2998658"/>
          </a:xfrm>
          <a:prstGeom prst="rect">
            <a:avLst/>
          </a:prstGeom>
        </p:spPr>
        <p:txBody>
          <a:bodyPr vert="horz" wrap="square" lIns="0" tIns="76597" rIns="0" bIns="0" rtlCol="0">
            <a:spAutoFit/>
          </a:bodyPr>
          <a:lstStyle/>
          <a:p>
            <a:pPr marL="7938">
              <a:spcBef>
                <a:spcPts val="603"/>
              </a:spcBef>
            </a:pPr>
            <a:r>
              <a:rPr lang="en-US" spc="-44" dirty="0">
                <a:solidFill>
                  <a:schemeClr val="accent2"/>
                </a:solidFill>
                <a:latin typeface="+mn-lt"/>
                <a:cs typeface="Lucida Sans"/>
              </a:rPr>
              <a:t>Create minimal images </a:t>
            </a:r>
            <a:r>
              <a:rPr lang="en-US" spc="-44" dirty="0">
                <a:solidFill>
                  <a:schemeClr val="bg1"/>
                </a:solidFill>
                <a:latin typeface="+mn-lt"/>
                <a:cs typeface="Lucida Sans"/>
              </a:rPr>
              <a:t>(docker-slim, alpine)</a:t>
            </a:r>
          </a:p>
          <a:p>
            <a:pPr marL="350838" indent="-342900">
              <a:spcBef>
                <a:spcPts val="603"/>
              </a:spcBef>
              <a:buClr>
                <a:schemeClr val="bg1"/>
              </a:buClr>
              <a:buFont typeface="Wingdings" pitchFamily="2" charset="2"/>
              <a:buChar char="§"/>
            </a:pPr>
            <a:r>
              <a:rPr lang="en-US" spc="-44" dirty="0">
                <a:solidFill>
                  <a:schemeClr val="bg1"/>
                </a:solidFill>
                <a:latin typeface="+mn-lt"/>
                <a:cs typeface="Lucida Sans"/>
              </a:rPr>
              <a:t>Reduce container attack surface area with purpose-built images</a:t>
            </a:r>
          </a:p>
          <a:p>
            <a:pPr marL="350838" indent="-342900">
              <a:spcBef>
                <a:spcPts val="603"/>
              </a:spcBef>
              <a:buClr>
                <a:schemeClr val="bg1"/>
              </a:buClr>
              <a:buFont typeface="Wingdings" pitchFamily="2" charset="2"/>
              <a:buChar char="§"/>
            </a:pPr>
            <a:r>
              <a:rPr lang="en-US" spc="-44" dirty="0">
                <a:solidFill>
                  <a:schemeClr val="bg1"/>
                </a:solidFill>
                <a:latin typeface="+mn-lt"/>
                <a:cs typeface="Lucida Sans"/>
              </a:rPr>
              <a:t>Reduce the number of layers in an image</a:t>
            </a:r>
          </a:p>
          <a:p>
            <a:pPr marL="7938">
              <a:spcBef>
                <a:spcPts val="603"/>
              </a:spcBef>
              <a:buClr>
                <a:schemeClr val="bg1"/>
              </a:buClr>
            </a:pPr>
            <a:endParaRPr lang="en-US" spc="-44" dirty="0">
              <a:solidFill>
                <a:schemeClr val="bg1"/>
              </a:solidFill>
              <a:latin typeface="+mn-lt"/>
              <a:cs typeface="Lucida Sans"/>
            </a:endParaRPr>
          </a:p>
          <a:p>
            <a:pPr marL="7938">
              <a:spcBef>
                <a:spcPts val="603"/>
              </a:spcBef>
            </a:pPr>
            <a:r>
              <a:rPr lang="en-IN"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lang="en-IN" spc="-84" dirty="0">
                <a:solidFill>
                  <a:srgbClr val="F2F4F4"/>
                </a:solidFill>
                <a:latin typeface="+mn-lt"/>
                <a:cs typeface="Lucida Sans"/>
              </a:rPr>
              <a:t> a minimal base image such as </a:t>
            </a:r>
            <a:r>
              <a:rPr lang="en-IN" u="heavy" spc="-6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Scratch</a:t>
            </a:r>
            <a:r>
              <a:rPr lang="en-IN" spc="-66" dirty="0">
                <a:solidFill>
                  <a:srgbClr val="F2F4F4"/>
                </a:solidFill>
                <a:latin typeface="+mn-lt"/>
                <a:cs typeface="Lucida Sans"/>
              </a:rPr>
              <a:t>,</a:t>
            </a:r>
            <a:r>
              <a:rPr lang="en-IN"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u="heavy" spc="-97" dirty="0" err="1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distroless</a:t>
            </a:r>
            <a:r>
              <a:rPr lang="en-IN" spc="-97" dirty="0">
                <a:solidFill>
                  <a:srgbClr val="F2F4F4"/>
                </a:solidFill>
                <a:latin typeface="+mn-lt"/>
                <a:cs typeface="Lucida Sans"/>
              </a:rPr>
              <a:t>,</a:t>
            </a:r>
            <a:r>
              <a:rPr lang="en-IN"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78" dirty="0">
                <a:solidFill>
                  <a:srgbClr val="F2F4F4"/>
                </a:solidFill>
                <a:latin typeface="+mn-lt"/>
                <a:cs typeface="Lucida Sans"/>
              </a:rPr>
              <a:t>or </a:t>
            </a:r>
            <a:r>
              <a:rPr lang="en-IN" spc="-31" dirty="0">
                <a:solidFill>
                  <a:srgbClr val="F2F4F4"/>
                </a:solidFill>
                <a:latin typeface="+mn-lt"/>
                <a:cs typeface="Lucida Sans"/>
              </a:rPr>
              <a:t>a </a:t>
            </a:r>
            <a:r>
              <a:rPr lang="en-IN" spc="-91" dirty="0">
                <a:solidFill>
                  <a:srgbClr val="F2F4F4"/>
                </a:solidFill>
                <a:latin typeface="+mn-lt"/>
                <a:cs typeface="Lucida Sans"/>
              </a:rPr>
              <a:t>slim base</a:t>
            </a:r>
            <a:r>
              <a:rPr lang="en-IN"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13" dirty="0">
                <a:solidFill>
                  <a:srgbClr val="F2F4F4"/>
                </a:solidFill>
                <a:latin typeface="+mn-lt"/>
                <a:cs typeface="Lucida Sans"/>
              </a:rPr>
              <a:t>layer</a:t>
            </a:r>
          </a:p>
          <a:p>
            <a:pPr marL="7938">
              <a:spcBef>
                <a:spcPts val="603"/>
              </a:spcBef>
            </a:pPr>
            <a:r>
              <a:rPr lang="en-IN" spc="-13" dirty="0">
                <a:solidFill>
                  <a:srgbClr val="F2F4F4"/>
                </a:solidFill>
                <a:latin typeface="+mn-lt"/>
                <a:cs typeface="Lucida Sans"/>
              </a:rPr>
              <a:t>Eliminate binaries that are not needed at runtime</a:t>
            </a:r>
          </a:p>
          <a:p>
            <a:pPr marL="350838" indent="-342900">
              <a:spcBef>
                <a:spcPts val="603"/>
              </a:spcBef>
              <a:buClr>
                <a:schemeClr val="bg1"/>
              </a:buClr>
              <a:buFont typeface="Wingdings" pitchFamily="2" charset="2"/>
              <a:buChar char="§"/>
            </a:pPr>
            <a:r>
              <a:rPr lang="en-IN" spc="-13" dirty="0">
                <a:solidFill>
                  <a:srgbClr val="F2F4F4"/>
                </a:solidFill>
                <a:latin typeface="+mn-lt"/>
                <a:cs typeface="Lucida Sans"/>
              </a:rPr>
              <a:t>Remove access to containers shell environment</a:t>
            </a:r>
          </a:p>
          <a:p>
            <a:pPr marL="7938">
              <a:spcBef>
                <a:spcPts val="603"/>
              </a:spcBef>
            </a:pPr>
            <a:endParaRPr lang="en-US" spc="-44" dirty="0">
              <a:solidFill>
                <a:schemeClr val="accent2"/>
              </a:solidFill>
              <a:latin typeface="+mn-lt"/>
              <a:cs typeface="Lucida Sans"/>
            </a:endParaRPr>
          </a:p>
          <a:p>
            <a:pPr marL="7938">
              <a:spcBef>
                <a:spcPts val="603"/>
              </a:spcBef>
            </a:pPr>
            <a:r>
              <a:rPr lang="en-US" spc="-44" dirty="0">
                <a:solidFill>
                  <a:schemeClr val="accent2"/>
                </a:solidFill>
                <a:latin typeface="+mn-lt"/>
                <a:cs typeface="Lucida Sans"/>
              </a:rPr>
              <a:t>Multi-stage builds </a:t>
            </a:r>
            <a:r>
              <a:rPr lang="en-US" spc="-44" dirty="0">
                <a:solidFill>
                  <a:srgbClr val="F2F4F4"/>
                </a:solidFill>
                <a:latin typeface="+mn-lt"/>
                <a:cs typeface="Lucida Sans"/>
              </a:rPr>
              <a:t>makes using scratch &amp; </a:t>
            </a:r>
            <a:r>
              <a:rPr lang="en-US" spc="-44" dirty="0" err="1">
                <a:solidFill>
                  <a:srgbClr val="F2F4F4"/>
                </a:solidFill>
                <a:latin typeface="+mn-lt"/>
                <a:cs typeface="Lucida Sans"/>
              </a:rPr>
              <a:t>distroless</a:t>
            </a:r>
            <a:r>
              <a:rPr lang="en-US" spc="-44" dirty="0">
                <a:solidFill>
                  <a:srgbClr val="F2F4F4"/>
                </a:solidFill>
                <a:latin typeface="+mn-lt"/>
                <a:cs typeface="Lucida Sans"/>
              </a:rPr>
              <a:t> images easier</a:t>
            </a:r>
            <a:endParaRPr lang="en-IN" dirty="0">
              <a:latin typeface="+mn-lt"/>
              <a:cs typeface="Lucida Sans"/>
            </a:endParaRPr>
          </a:p>
          <a:p>
            <a:pPr marL="293688" marR="548084" indent="-285750">
              <a:lnSpc>
                <a:spcPct val="89700"/>
              </a:lnSpc>
              <a:spcBef>
                <a:spcPts val="728"/>
              </a:spcBef>
              <a:tabLst>
                <a:tab pos="293291" algn="l"/>
              </a:tabLst>
            </a:pPr>
            <a:endParaRPr sz="2000" dirty="0">
              <a:latin typeface="+mn-lt"/>
              <a:cs typeface="Lucida Sans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339910E-F23A-6D57-5737-6A3B5CCD8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768" y="226377"/>
            <a:ext cx="825738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sz="4500" spc="-38" dirty="0">
                <a:latin typeface="+mj-lt"/>
              </a:rPr>
              <a:t>Image</a:t>
            </a:r>
            <a:r>
              <a:rPr sz="4500" spc="-331" dirty="0">
                <a:latin typeface="+mj-lt"/>
              </a:rPr>
              <a:t> </a:t>
            </a:r>
            <a:r>
              <a:rPr sz="4500" spc="-38" dirty="0">
                <a:latin typeface="+mj-lt"/>
              </a:rPr>
              <a:t>security</a:t>
            </a:r>
            <a:endParaRPr sz="4500" dirty="0"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768" y="1042352"/>
            <a:ext cx="8447881" cy="3660377"/>
          </a:xfrm>
          <a:prstGeom prst="rect">
            <a:avLst/>
          </a:prstGeom>
        </p:spPr>
        <p:txBody>
          <a:bodyPr vert="horz" wrap="square" lIns="0" tIns="76597" rIns="0" bIns="0" rtlCol="0">
            <a:spAutoFit/>
          </a:bodyPr>
          <a:lstStyle/>
          <a:p>
            <a:pPr marL="7938">
              <a:spcBef>
                <a:spcPts val="603"/>
              </a:spcBef>
            </a:pPr>
            <a:r>
              <a:rPr lang="en-IN" spc="-44" dirty="0">
                <a:solidFill>
                  <a:schemeClr val="accent2"/>
                </a:solidFill>
                <a:latin typeface="+mn-lt"/>
                <a:cs typeface="Lucida Sans"/>
              </a:rPr>
              <a:t>Lint</a:t>
            </a:r>
            <a:r>
              <a:rPr lang="en-IN"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75" dirty="0">
                <a:solidFill>
                  <a:srgbClr val="F2F4F4"/>
                </a:solidFill>
                <a:latin typeface="+mn-lt"/>
                <a:cs typeface="Lucida Sans"/>
              </a:rPr>
              <a:t>your</a:t>
            </a:r>
            <a:r>
              <a:rPr lang="en-IN"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25" dirty="0" err="1">
                <a:solidFill>
                  <a:srgbClr val="F2F4F4"/>
                </a:solidFill>
                <a:latin typeface="+mn-lt"/>
                <a:cs typeface="Lucida Sans"/>
              </a:rPr>
              <a:t>Dockerfiles</a:t>
            </a:r>
            <a:r>
              <a:rPr lang="en-IN" spc="-25" dirty="0">
                <a:solidFill>
                  <a:srgbClr val="F2F4F4"/>
                </a:solidFill>
                <a:latin typeface="+mn-lt"/>
                <a:cs typeface="Lucida Sans"/>
              </a:rPr>
              <a:t> (</a:t>
            </a:r>
            <a:r>
              <a:rPr lang="en-IN" spc="-25" dirty="0" err="1">
                <a:solidFill>
                  <a:srgbClr val="F2F4F4"/>
                </a:solidFill>
                <a:latin typeface="+mn-lt"/>
                <a:cs typeface="Lucida Sans"/>
              </a:rPr>
              <a:t>dockle</a:t>
            </a:r>
            <a:r>
              <a:rPr lang="en-IN" spc="-25" dirty="0">
                <a:solidFill>
                  <a:srgbClr val="F2F4F4"/>
                </a:solidFill>
                <a:latin typeface="+mn-lt"/>
                <a:cs typeface="Lucida Sans"/>
              </a:rPr>
              <a:t>, </a:t>
            </a:r>
            <a:r>
              <a:rPr lang="en-IN" spc="-25" dirty="0" err="1">
                <a:solidFill>
                  <a:srgbClr val="F2F4F4"/>
                </a:solidFill>
                <a:latin typeface="+mn-lt"/>
                <a:cs typeface="Lucida Sans"/>
              </a:rPr>
              <a:t>hadolint</a:t>
            </a:r>
            <a:r>
              <a:rPr lang="en-IN" spc="-25" dirty="0">
                <a:solidFill>
                  <a:srgbClr val="F2F4F4"/>
                </a:solidFill>
                <a:latin typeface="+mn-lt"/>
                <a:cs typeface="Lucida Sans"/>
              </a:rPr>
              <a:t>)</a:t>
            </a:r>
            <a:endParaRPr lang="en-IN" dirty="0">
              <a:latin typeface="+mn-lt"/>
              <a:cs typeface="Lucida Sans"/>
            </a:endParaRPr>
          </a:p>
          <a:p>
            <a:pPr marL="7938">
              <a:spcBef>
                <a:spcPts val="603"/>
              </a:spcBef>
            </a:pPr>
            <a:endParaRPr lang="en-US" spc="-44" dirty="0">
              <a:solidFill>
                <a:schemeClr val="accent2"/>
              </a:solidFill>
              <a:latin typeface="+mn-lt"/>
              <a:cs typeface="Lucida Sans"/>
            </a:endParaRPr>
          </a:p>
          <a:p>
            <a:pPr marL="7938">
              <a:spcBef>
                <a:spcPts val="603"/>
              </a:spcBef>
            </a:pPr>
            <a:r>
              <a:rPr spc="-44" dirty="0">
                <a:solidFill>
                  <a:schemeClr val="accent2"/>
                </a:solidFill>
                <a:latin typeface="+mn-lt"/>
                <a:cs typeface="Lucida Sans"/>
              </a:rPr>
              <a:t>Scan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container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images</a:t>
            </a:r>
            <a:endParaRPr dirty="0">
              <a:latin typeface="+mn-lt"/>
              <a:cs typeface="Lucida Sans"/>
            </a:endParaRPr>
          </a:p>
          <a:p>
            <a:pPr marL="293688" marR="3175" lvl="2" indent="-285750">
              <a:spcBef>
                <a:spcPts val="834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Elastic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Container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Registry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(ECR),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97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Anchore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,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97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Clair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,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41" dirty="0" err="1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Trivy</a:t>
            </a:r>
            <a:endParaRPr lang="en-US" u="heavy" spc="-41" dirty="0">
              <a:solidFill>
                <a:srgbClr val="E8882B"/>
              </a:solidFill>
              <a:uFill>
                <a:solidFill>
                  <a:srgbClr val="E8882B"/>
                </a:solidFill>
              </a:uFill>
              <a:latin typeface="+mn-lt"/>
              <a:cs typeface="Lucida Sans"/>
            </a:endParaRPr>
          </a:p>
          <a:p>
            <a:pPr marL="293688" marR="3175" lvl="2" indent="-285750">
              <a:spcBef>
                <a:spcPts val="834"/>
              </a:spcBef>
              <a:tabLst>
                <a:tab pos="293291" algn="l"/>
              </a:tabLst>
            </a:pPr>
            <a:endParaRPr lang="en-US" dirty="0">
              <a:latin typeface="+mn-lt"/>
              <a:cs typeface="Lucida Sans"/>
            </a:endParaRPr>
          </a:p>
          <a:p>
            <a:pPr marL="293688" marR="3175" indent="-285750">
              <a:spcBef>
                <a:spcPts val="834"/>
              </a:spcBef>
              <a:tabLst>
                <a:tab pos="293291" algn="l"/>
              </a:tabLst>
            </a:pPr>
            <a:r>
              <a:rPr lang="en-IN" dirty="0">
                <a:solidFill>
                  <a:schemeClr val="bg1"/>
                </a:solidFill>
                <a:latin typeface="+mn-lt"/>
                <a:cs typeface="Lucida Sans"/>
              </a:rPr>
              <a:t>Perform </a:t>
            </a:r>
            <a:r>
              <a:rPr lang="en-IN" dirty="0">
                <a:solidFill>
                  <a:schemeClr val="accent2"/>
                </a:solidFill>
                <a:latin typeface="+mn-lt"/>
                <a:cs typeface="Lucida Sans"/>
              </a:rPr>
              <a:t>static code analysis </a:t>
            </a:r>
            <a:r>
              <a:rPr lang="en-IN" dirty="0">
                <a:solidFill>
                  <a:schemeClr val="bg1"/>
                </a:solidFill>
                <a:latin typeface="+mn-lt"/>
                <a:cs typeface="Lucida Sans"/>
              </a:rPr>
              <a:t>&amp; </a:t>
            </a:r>
            <a:r>
              <a:rPr lang="en-IN" dirty="0">
                <a:solidFill>
                  <a:schemeClr val="accent2"/>
                </a:solidFill>
                <a:latin typeface="+mn-lt"/>
                <a:cs typeface="Lucida Sans"/>
              </a:rPr>
              <a:t>static application security testing </a:t>
            </a:r>
            <a:r>
              <a:rPr lang="en-IN" dirty="0">
                <a:solidFill>
                  <a:schemeClr val="bg1"/>
                </a:solidFill>
                <a:latin typeface="+mn-lt"/>
                <a:cs typeface="Lucida Sans"/>
              </a:rPr>
              <a:t>before container image is created</a:t>
            </a:r>
          </a:p>
          <a:p>
            <a:pPr marL="293688" marR="3175" indent="-285750">
              <a:spcBef>
                <a:spcPts val="834"/>
              </a:spcBef>
              <a:tabLst>
                <a:tab pos="293291" algn="l"/>
              </a:tabLst>
            </a:pPr>
            <a:endParaRPr dirty="0">
              <a:solidFill>
                <a:schemeClr val="bg1"/>
              </a:solidFill>
              <a:latin typeface="+mn-lt"/>
              <a:cs typeface="Lucida Sans"/>
            </a:endParaRPr>
          </a:p>
          <a:p>
            <a:pPr marL="7938">
              <a:spcBef>
                <a:spcPts val="512"/>
              </a:spcBef>
            </a:pPr>
            <a:r>
              <a:rPr spc="-191" dirty="0">
                <a:solidFill>
                  <a:srgbClr val="F2F4F4"/>
                </a:solidFill>
                <a:latin typeface="+mn-lt"/>
                <a:cs typeface="Lucida Sans"/>
              </a:rPr>
              <a:t>De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fang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your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images</a:t>
            </a:r>
            <a:endParaRPr dirty="0">
              <a:latin typeface="+mn-lt"/>
              <a:cs typeface="Lucida Sans"/>
            </a:endParaRPr>
          </a:p>
          <a:p>
            <a:pPr marL="293688" marR="548084" indent="-285750">
              <a:spcBef>
                <a:spcPts val="728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Remove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files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34" dirty="0">
                <a:solidFill>
                  <a:srgbClr val="F2F4F4"/>
                </a:solidFill>
                <a:latin typeface="+mn-lt"/>
                <a:cs typeface="Lucida Sans"/>
              </a:rPr>
              <a:t>with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the </a:t>
            </a:r>
            <a:r>
              <a:rPr spc="-25" dirty="0">
                <a:solidFill>
                  <a:srgbClr val="F2F4F4"/>
                </a:solidFill>
                <a:latin typeface="+mn-lt"/>
                <a:cs typeface="Lucida Sans"/>
              </a:rPr>
              <a:t>SETUID</a:t>
            </a:r>
            <a:r>
              <a:rPr spc="-11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and</a:t>
            </a:r>
            <a:r>
              <a:rPr spc="-11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SETGID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bits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from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image</a:t>
            </a:r>
            <a:r>
              <a:rPr lang="en-IN" spc="-69" dirty="0">
                <a:solidFill>
                  <a:srgbClr val="F2F4F4"/>
                </a:solidFill>
                <a:latin typeface="+mn-lt"/>
                <a:cs typeface="Lucida Sans"/>
              </a:rPr>
              <a:t>Always</a:t>
            </a:r>
            <a:r>
              <a:rPr lang="en-IN"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91" dirty="0">
                <a:solidFill>
                  <a:srgbClr val="F2F4F4"/>
                </a:solidFill>
                <a:latin typeface="+mn-lt"/>
                <a:cs typeface="Lucida Sans"/>
              </a:rPr>
              <a:t>run</a:t>
            </a:r>
            <a:r>
              <a:rPr lang="en-IN"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113" dirty="0">
                <a:solidFill>
                  <a:srgbClr val="F2F4F4"/>
                </a:solidFill>
                <a:latin typeface="+mn-lt"/>
                <a:cs typeface="Lucida Sans"/>
              </a:rPr>
              <a:t>as</a:t>
            </a:r>
            <a:r>
              <a:rPr lang="en-IN"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56" dirty="0">
                <a:solidFill>
                  <a:srgbClr val="F2F4F4"/>
                </a:solidFill>
                <a:latin typeface="+mn-lt"/>
                <a:cs typeface="Lucida Sans"/>
              </a:rPr>
              <a:t>a</a:t>
            </a:r>
            <a:r>
              <a:rPr lang="en-IN"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156" dirty="0">
                <a:solidFill>
                  <a:srgbClr val="F2F4F4"/>
                </a:solidFill>
                <a:latin typeface="+mn-lt"/>
                <a:cs typeface="Lucida Sans"/>
              </a:rPr>
              <a:t>non-</a:t>
            </a:r>
            <a:r>
              <a:rPr lang="en-IN" spc="-56" dirty="0">
                <a:solidFill>
                  <a:srgbClr val="F2F4F4"/>
                </a:solidFill>
                <a:latin typeface="+mn-lt"/>
                <a:cs typeface="Lucida Sans"/>
              </a:rPr>
              <a:t>root</a:t>
            </a:r>
            <a:r>
              <a:rPr lang="en-IN"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56" dirty="0">
                <a:solidFill>
                  <a:srgbClr val="F2F4F4"/>
                </a:solidFill>
                <a:latin typeface="+mn-lt"/>
                <a:cs typeface="Lucida Sans"/>
              </a:rPr>
              <a:t>user</a:t>
            </a:r>
            <a:endParaRPr lang="en-IN" dirty="0">
              <a:latin typeface="+mn-lt"/>
              <a:cs typeface="Lucida Sans"/>
            </a:endParaRPr>
          </a:p>
          <a:p>
            <a:pPr marL="7938">
              <a:spcBef>
                <a:spcPts val="538"/>
              </a:spcBef>
              <a:tabLst>
                <a:tab pos="293291" algn="l"/>
              </a:tabLst>
            </a:pPr>
            <a:r>
              <a:rPr lang="en-IN"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lang="en-IN" dirty="0">
                <a:solidFill>
                  <a:srgbClr val="F2F4F4"/>
                </a:solidFill>
                <a:latin typeface="+mn-lt"/>
              </a:rPr>
              <a:t>	</a:t>
            </a:r>
            <a:r>
              <a:rPr lang="en-IN"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lang="en-IN"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69" dirty="0">
                <a:solidFill>
                  <a:srgbClr val="F2F4F4"/>
                </a:solidFill>
                <a:latin typeface="+mn-lt"/>
                <a:cs typeface="Lucida Sans"/>
              </a:rPr>
              <a:t>endpoint</a:t>
            </a:r>
            <a:r>
              <a:rPr lang="en-IN"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84" dirty="0">
                <a:solidFill>
                  <a:srgbClr val="F2F4F4"/>
                </a:solidFill>
                <a:latin typeface="+mn-lt"/>
                <a:cs typeface="Lucida Sans"/>
              </a:rPr>
              <a:t>policies</a:t>
            </a:r>
            <a:r>
              <a:rPr lang="en-IN"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16" dirty="0">
                <a:solidFill>
                  <a:srgbClr val="F2F4F4"/>
                </a:solidFill>
                <a:latin typeface="+mn-lt"/>
                <a:cs typeface="Lucida Sans"/>
              </a:rPr>
              <a:t>and </a:t>
            </a:r>
            <a:r>
              <a:rPr lang="en-IN" spc="-59" dirty="0">
                <a:solidFill>
                  <a:srgbClr val="F2F4F4"/>
                </a:solidFill>
                <a:latin typeface="+mn-lt"/>
                <a:cs typeface="Lucida Sans"/>
              </a:rPr>
              <a:t>private</a:t>
            </a:r>
            <a:r>
              <a:rPr lang="en-IN" spc="-10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75" dirty="0">
                <a:solidFill>
                  <a:srgbClr val="F2F4F4"/>
                </a:solidFill>
                <a:latin typeface="+mn-lt"/>
                <a:cs typeface="Lucida Sans"/>
              </a:rPr>
              <a:t>endpoints</a:t>
            </a:r>
            <a:r>
              <a:rPr lang="en-IN"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34" dirty="0">
                <a:solidFill>
                  <a:srgbClr val="F2F4F4"/>
                </a:solidFill>
                <a:latin typeface="+mn-lt"/>
                <a:cs typeface="Lucida Sans"/>
              </a:rPr>
              <a:t>with</a:t>
            </a:r>
            <a:r>
              <a:rPr lang="en-IN"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lang="en-IN" spc="-13" dirty="0">
                <a:solidFill>
                  <a:srgbClr val="F2F4F4"/>
                </a:solidFill>
                <a:latin typeface="+mn-lt"/>
                <a:cs typeface="Lucida Sans"/>
              </a:rPr>
              <a:t>ECR</a:t>
            </a:r>
          </a:p>
          <a:p>
            <a:pPr marL="7938">
              <a:spcBef>
                <a:spcPts val="538"/>
              </a:spcBef>
              <a:tabLst>
                <a:tab pos="293291" algn="l"/>
              </a:tabLst>
            </a:pPr>
            <a:endParaRPr lang="en-IN" dirty="0">
              <a:latin typeface="+mn-lt"/>
              <a:cs typeface="Lucida Sans"/>
            </a:endParaRPr>
          </a:p>
          <a:p>
            <a:pPr marL="293688" marR="548084" indent="-285750">
              <a:lnSpc>
                <a:spcPct val="89700"/>
              </a:lnSpc>
              <a:spcBef>
                <a:spcPts val="728"/>
              </a:spcBef>
              <a:tabLst>
                <a:tab pos="293291" algn="l"/>
              </a:tabLst>
            </a:pPr>
            <a:r>
              <a:rPr lang="en-US" dirty="0">
                <a:solidFill>
                  <a:schemeClr val="bg1"/>
                </a:solidFill>
                <a:latin typeface="+mn-lt"/>
                <a:cs typeface="Lucida Sans"/>
              </a:rPr>
              <a:t>Mount secrets in memory at runtime, no sensitive data in image</a:t>
            </a:r>
            <a:endParaRPr dirty="0">
              <a:solidFill>
                <a:schemeClr val="bg1"/>
              </a:solidFill>
              <a:latin typeface="+mn-lt"/>
              <a:cs typeface="Lucida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768" y="226377"/>
            <a:ext cx="825738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sz="4500" spc="-38" dirty="0">
                <a:latin typeface="+mj-lt"/>
              </a:rPr>
              <a:t>Image</a:t>
            </a:r>
            <a:r>
              <a:rPr sz="4500" spc="-331" dirty="0">
                <a:latin typeface="+mj-lt"/>
              </a:rPr>
              <a:t> </a:t>
            </a:r>
            <a:r>
              <a:rPr sz="4500" spc="-38" dirty="0">
                <a:latin typeface="+mj-lt"/>
              </a:rPr>
              <a:t>security</a:t>
            </a:r>
            <a:endParaRPr sz="4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4045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769" y="1079183"/>
            <a:ext cx="3544888" cy="3502609"/>
          </a:xfrm>
          <a:prstGeom prst="rect">
            <a:avLst/>
          </a:prstGeom>
        </p:spPr>
        <p:txBody>
          <a:bodyPr vert="horz" wrap="square" lIns="0" tIns="37703" rIns="0" bIns="0" rtlCol="0">
            <a:spAutoFit/>
          </a:bodyPr>
          <a:lstStyle/>
          <a:p>
            <a:pPr marL="7938" marR="3175">
              <a:lnSpc>
                <a:spcPct val="90200"/>
              </a:lnSpc>
              <a:spcBef>
                <a:spcPts val="297"/>
              </a:spcBef>
            </a:pP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pod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security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policies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(PSPs)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or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59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Open</a:t>
            </a:r>
            <a:r>
              <a:rPr u="heavy" spc="-94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</a:t>
            </a:r>
            <a:r>
              <a:rPr u="heavy" spc="-38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Policy</a:t>
            </a:r>
            <a:r>
              <a:rPr u="heavy" spc="-10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</a:t>
            </a:r>
            <a:r>
              <a:rPr u="heavy" spc="-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Agent</a:t>
            </a:r>
            <a:r>
              <a:rPr spc="-6" dirty="0">
                <a:solidFill>
                  <a:srgbClr val="E8882B"/>
                </a:solidFill>
                <a:latin typeface="+mn-lt"/>
                <a:cs typeface="Lucida Sans"/>
              </a:rPr>
              <a:t> </a:t>
            </a:r>
            <a:r>
              <a:rPr spc="-34" dirty="0">
                <a:solidFill>
                  <a:srgbClr val="F2F4F4"/>
                </a:solidFill>
                <a:latin typeface="+mn-lt"/>
                <a:cs typeface="Lucida Sans"/>
              </a:rPr>
              <a:t>with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75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Gatekeeper</a:t>
            </a:r>
            <a:r>
              <a:rPr spc="-103" dirty="0">
                <a:solidFill>
                  <a:srgbClr val="E8882B"/>
                </a:solidFill>
                <a:latin typeface="+mn-lt"/>
                <a:cs typeface="Lucida Sans"/>
              </a:rPr>
              <a:t>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4" dirty="0">
                <a:solidFill>
                  <a:srgbClr val="F2F4F4"/>
                </a:solidFill>
                <a:latin typeface="+mn-lt"/>
                <a:cs typeface="Lucida Sans"/>
              </a:rPr>
              <a:t>implement 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runtime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security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measures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81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Deny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privileged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escalation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538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Deny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running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13" dirty="0">
                <a:solidFill>
                  <a:srgbClr val="F2F4F4"/>
                </a:solidFill>
                <a:latin typeface="+mn-lt"/>
                <a:cs typeface="Lucida Sans"/>
              </a:rPr>
              <a:t>as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root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81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Deny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mounting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hostPath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525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Drop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Linux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capabilities</a:t>
            </a:r>
            <a:endParaRPr lang="en-US" spc="-16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7938">
              <a:spcBef>
                <a:spcPts val="525"/>
              </a:spcBef>
              <a:tabLst>
                <a:tab pos="293291" algn="l"/>
              </a:tabLst>
            </a:pPr>
            <a:endParaRPr lang="en-IN" spc="-16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7938">
              <a:spcBef>
                <a:spcPts val="525"/>
              </a:spcBef>
              <a:tabLst>
                <a:tab pos="293291" algn="l"/>
              </a:tabLst>
            </a:pPr>
            <a:r>
              <a:rPr lang="en-IN" spc="-16" dirty="0">
                <a:solidFill>
                  <a:srgbClr val="F2F4F4"/>
                </a:solidFill>
                <a:latin typeface="+mn-lt"/>
                <a:cs typeface="Lucida Sans"/>
              </a:rPr>
              <a:t>Limit container resources using resource limits, namespace limit ranges &amp; namespace resource quotas</a:t>
            </a:r>
          </a:p>
          <a:p>
            <a:pPr marL="7938">
              <a:spcBef>
                <a:spcPts val="525"/>
              </a:spcBef>
              <a:tabLst>
                <a:tab pos="293291" algn="l"/>
              </a:tabLst>
            </a:pPr>
            <a:endParaRPr lang="en-IN" spc="-16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7938">
              <a:spcBef>
                <a:spcPts val="525"/>
              </a:spcBef>
              <a:tabLst>
                <a:tab pos="293291" algn="l"/>
              </a:tabLst>
            </a:pPr>
            <a:r>
              <a:rPr lang="en-IN" spc="-16" dirty="0">
                <a:solidFill>
                  <a:srgbClr val="F2F4F4"/>
                </a:solidFill>
                <a:latin typeface="+mn-lt"/>
                <a:cs typeface="Lucida Sans"/>
              </a:rPr>
              <a:t>Unless you specify a user, container will run as root – restrict root &amp; privileged containers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3921" y="1079183"/>
            <a:ext cx="2887266" cy="1330172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7938" marR="180975">
              <a:lnSpc>
                <a:spcPct val="90000"/>
              </a:lnSpc>
              <a:spcBef>
                <a:spcPts val="300"/>
              </a:spcBef>
            </a:pP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Complement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PSPs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with 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AppArmor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or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Seccomp profiles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528"/>
              </a:spcBef>
            </a:pP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19" dirty="0">
                <a:solidFill>
                  <a:srgbClr val="F2F4F4"/>
                </a:solidFill>
                <a:latin typeface="+mn-lt"/>
                <a:cs typeface="Lucida Sans"/>
              </a:rPr>
              <a:t>third-</a:t>
            </a:r>
            <a:r>
              <a:rPr spc="-50" dirty="0">
                <a:solidFill>
                  <a:srgbClr val="F2F4F4"/>
                </a:solidFill>
                <a:latin typeface="+mn-lt"/>
                <a:cs typeface="Lucida Sans"/>
              </a:rPr>
              <a:t>party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solutions</a:t>
            </a:r>
            <a:endParaRPr dirty="0">
              <a:latin typeface="+mn-lt"/>
              <a:cs typeface="Lucida Sans"/>
            </a:endParaRPr>
          </a:p>
          <a:p>
            <a:pPr marL="293688" marR="3175" indent="-285750">
              <a:lnSpc>
                <a:spcPts val="2188"/>
              </a:lnSpc>
              <a:spcBef>
                <a:spcPts val="728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Aqua,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Stackrox,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Sysdig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Falco,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Twistlock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768" y="226377"/>
            <a:ext cx="865108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sz="4500" dirty="0">
                <a:latin typeface="+mj-lt"/>
              </a:rPr>
              <a:t>Pod</a:t>
            </a:r>
            <a:r>
              <a:rPr sz="4500" spc="-322" dirty="0">
                <a:latin typeface="+mj-lt"/>
              </a:rPr>
              <a:t> </a:t>
            </a:r>
            <a:r>
              <a:rPr sz="4500" spc="-50" dirty="0">
                <a:latin typeface="+mj-lt"/>
              </a:rPr>
              <a:t>and</a:t>
            </a:r>
            <a:r>
              <a:rPr sz="4500" spc="-318" dirty="0">
                <a:latin typeface="+mj-lt"/>
              </a:rPr>
              <a:t> </a:t>
            </a:r>
            <a:r>
              <a:rPr sz="4500" spc="-34" dirty="0">
                <a:latin typeface="+mj-lt"/>
              </a:rPr>
              <a:t>runtime</a:t>
            </a:r>
            <a:r>
              <a:rPr sz="4500" spc="-322" dirty="0">
                <a:latin typeface="+mj-lt"/>
              </a:rPr>
              <a:t> </a:t>
            </a:r>
            <a:r>
              <a:rPr sz="4500" spc="-28" dirty="0">
                <a:latin typeface="+mj-lt"/>
              </a:rPr>
              <a:t>security</a:t>
            </a:r>
            <a:endParaRPr sz="4500" dirty="0"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769" y="1079183"/>
            <a:ext cx="3925888" cy="2623924"/>
          </a:xfrm>
          <a:prstGeom prst="rect">
            <a:avLst/>
          </a:prstGeom>
        </p:spPr>
        <p:txBody>
          <a:bodyPr vert="horz" wrap="square" lIns="0" tIns="39688" rIns="0" bIns="0" rtlCol="0">
            <a:spAutoFit/>
          </a:bodyPr>
          <a:lstStyle/>
          <a:p>
            <a:pPr marL="7938" marR="721122">
              <a:lnSpc>
                <a:spcPts val="2188"/>
              </a:lnSpc>
              <a:spcBef>
                <a:spcPts val="313"/>
              </a:spcBef>
            </a:pP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an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OS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that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22" dirty="0">
                <a:solidFill>
                  <a:srgbClr val="F2F4F4"/>
                </a:solidFill>
                <a:latin typeface="+mn-lt"/>
                <a:cs typeface="Lucida Sans"/>
              </a:rPr>
              <a:t>is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optimized </a:t>
            </a: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running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containers</a:t>
            </a:r>
            <a:endParaRPr dirty="0">
              <a:latin typeface="+mn-lt"/>
              <a:cs typeface="Lucida Sans"/>
            </a:endParaRPr>
          </a:p>
          <a:p>
            <a:pPr marL="293688" marR="1416050" indent="-285750">
              <a:lnSpc>
                <a:spcPts val="2174"/>
              </a:lnSpc>
              <a:spcBef>
                <a:spcPts val="703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EKS-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optimized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AL2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or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Bottlerocket</a:t>
            </a:r>
            <a:endParaRPr dirty="0">
              <a:latin typeface="+mn-lt"/>
              <a:cs typeface="Lucida Sans"/>
            </a:endParaRPr>
          </a:p>
          <a:p>
            <a:pPr marL="293688" marR="1156097" indent="-285750">
              <a:lnSpc>
                <a:spcPts val="2188"/>
              </a:lnSpc>
              <a:spcBef>
                <a:spcPts val="697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u="heavy" spc="-88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Atomic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,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50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Flatcar</a:t>
            </a:r>
            <a:r>
              <a:rPr u="heavy" spc="-81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</a:t>
            </a:r>
            <a:r>
              <a:rPr u="heavy" spc="-10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Linux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, </a:t>
            </a:r>
            <a:r>
              <a:rPr u="heavy" spc="-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RancherOS</a:t>
            </a:r>
            <a:endParaRPr dirty="0">
              <a:latin typeface="+mn-lt"/>
              <a:cs typeface="Lucida Sans"/>
            </a:endParaRPr>
          </a:p>
          <a:p>
            <a:pPr marL="7938" marR="650478">
              <a:lnSpc>
                <a:spcPts val="2174"/>
              </a:lnSpc>
              <a:spcBef>
                <a:spcPts val="703"/>
              </a:spcBef>
            </a:pP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Deploy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workers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onto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34" dirty="0">
                <a:solidFill>
                  <a:srgbClr val="F2F4F4"/>
                </a:solidFill>
                <a:latin typeface="+mn-lt"/>
                <a:cs typeface="Lucida Sans"/>
              </a:rPr>
              <a:t>private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subnets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47"/>
              </a:spcBef>
            </a:pP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Minimize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and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audit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host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access</a:t>
            </a:r>
            <a:endParaRPr dirty="0">
              <a:latin typeface="+mn-lt"/>
              <a:cs typeface="Lucida Sans"/>
            </a:endParaRPr>
          </a:p>
          <a:p>
            <a:pPr marL="293688" marR="3175" indent="-285750">
              <a:lnSpc>
                <a:spcPts val="2188"/>
              </a:lnSpc>
              <a:spcBef>
                <a:spcPts val="791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AWS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Systems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Manager,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6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Session</a:t>
            </a:r>
            <a:r>
              <a:rPr spc="-63" dirty="0">
                <a:solidFill>
                  <a:srgbClr val="E8882B"/>
                </a:solidFill>
                <a:latin typeface="+mn-lt"/>
                <a:cs typeface="Lucida Sans"/>
              </a:rPr>
              <a:t> </a:t>
            </a:r>
            <a:r>
              <a:rPr u="heavy" spc="-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Manager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3921" y="1079183"/>
            <a:ext cx="3691731" cy="3458175"/>
          </a:xfrm>
          <a:prstGeom prst="rect">
            <a:avLst/>
          </a:prstGeom>
        </p:spPr>
        <p:txBody>
          <a:bodyPr vert="horz" wrap="square" lIns="0" tIns="37703" rIns="0" bIns="0" rtlCol="0">
            <a:spAutoFit/>
          </a:bodyPr>
          <a:lstStyle/>
          <a:p>
            <a:pPr marL="7938" marR="382984">
              <a:lnSpc>
                <a:spcPct val="90200"/>
              </a:lnSpc>
              <a:spcBef>
                <a:spcPts val="297"/>
              </a:spcBef>
            </a:pP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Run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u="heavy" spc="-10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Amazon</a:t>
            </a:r>
            <a:r>
              <a:rPr u="heavy" spc="-78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Inspector</a:t>
            </a:r>
            <a:r>
              <a:rPr spc="-84" dirty="0">
                <a:solidFill>
                  <a:srgbClr val="E8882B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to </a:t>
            </a: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continually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27" dirty="0">
                <a:solidFill>
                  <a:srgbClr val="F2F4F4"/>
                </a:solidFill>
                <a:latin typeface="+mn-lt"/>
                <a:cs typeface="Lucida Sans"/>
              </a:rPr>
              <a:t>assess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alignment </a:t>
            </a:r>
            <a:r>
              <a:rPr spc="-38" dirty="0">
                <a:solidFill>
                  <a:srgbClr val="F2F4F4"/>
                </a:solidFill>
                <a:latin typeface="+mn-lt"/>
                <a:cs typeface="Lucida Sans"/>
              </a:rPr>
              <a:t>with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best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practices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and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compliance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25" dirty="0">
                <a:solidFill>
                  <a:srgbClr val="F2F4F4"/>
                </a:solidFill>
                <a:latin typeface="+mn-lt"/>
                <a:cs typeface="Lucida Sans"/>
              </a:rPr>
              <a:t>requirements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81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u="heavy" spc="-15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kube-</a:t>
            </a:r>
            <a:r>
              <a:rPr u="heavy" spc="-1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bench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538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u="heavy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EKS</a:t>
            </a:r>
            <a:r>
              <a:rPr u="heavy" spc="-10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</a:t>
            </a:r>
            <a:r>
              <a:rPr u="heavy" spc="-5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CIS</a:t>
            </a:r>
            <a:r>
              <a:rPr u="heavy" spc="-10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 </a:t>
            </a:r>
            <a:r>
              <a:rPr u="heavy" spc="-25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benchmarks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81"/>
              </a:spcBef>
            </a:pP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SELinux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(RHEL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and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CentOS)</a:t>
            </a:r>
            <a:endParaRPr dirty="0">
              <a:latin typeface="+mn-lt"/>
              <a:cs typeface="Lucida Sans"/>
            </a:endParaRPr>
          </a:p>
          <a:p>
            <a:pPr marL="293688" marR="499269" indent="-285750">
              <a:lnSpc>
                <a:spcPts val="2131"/>
              </a:lnSpc>
              <a:spcBef>
                <a:spcPts val="819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Audit2Allow,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Audit2Why, </a:t>
            </a:r>
            <a:r>
              <a:rPr spc="-6" dirty="0" err="1">
                <a:solidFill>
                  <a:srgbClr val="F2F4F4"/>
                </a:solidFill>
                <a:latin typeface="+mn-lt"/>
                <a:cs typeface="Lucida Sans"/>
              </a:rPr>
              <a:t>SEAlert</a:t>
            </a:r>
            <a:endParaRPr lang="en-US" spc="-6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293688" marR="499269" indent="-285750">
              <a:lnSpc>
                <a:spcPts val="2131"/>
              </a:lnSpc>
              <a:spcBef>
                <a:spcPts val="819"/>
              </a:spcBef>
              <a:tabLst>
                <a:tab pos="293291" algn="l"/>
              </a:tabLst>
            </a:pPr>
            <a:r>
              <a:rPr lang="en-IN" spc="-6" dirty="0">
                <a:solidFill>
                  <a:srgbClr val="F2F4F4"/>
                </a:solidFill>
                <a:latin typeface="+mn-lt"/>
                <a:cs typeface="Lucida Sans"/>
              </a:rPr>
              <a:t>Encrypt all storage</a:t>
            </a:r>
          </a:p>
          <a:p>
            <a:pPr marL="293688" marR="499269" indent="-285750">
              <a:lnSpc>
                <a:spcPts val="2131"/>
              </a:lnSpc>
              <a:spcBef>
                <a:spcPts val="819"/>
              </a:spcBef>
              <a:tabLst>
                <a:tab pos="293291" algn="l"/>
              </a:tabLst>
            </a:pPr>
            <a:r>
              <a:rPr lang="en-IN" spc="-6" dirty="0">
                <a:solidFill>
                  <a:srgbClr val="F2F4F4"/>
                </a:solidFill>
                <a:latin typeface="+mn-lt"/>
                <a:cs typeface="Lucida Sans"/>
              </a:rPr>
              <a:t>Upgrade on schedule (features, deprecations, vulnerabilities)</a:t>
            </a:r>
          </a:p>
          <a:p>
            <a:pPr marL="293688" marR="499269" indent="-285750">
              <a:lnSpc>
                <a:spcPts val="2131"/>
              </a:lnSpc>
              <a:spcBef>
                <a:spcPts val="819"/>
              </a:spcBef>
              <a:tabLst>
                <a:tab pos="293291" algn="l"/>
              </a:tabLst>
            </a:pPr>
            <a:r>
              <a:rPr lang="en-IN" spc="-6" dirty="0">
                <a:solidFill>
                  <a:srgbClr val="F2F4F4"/>
                </a:solidFill>
                <a:latin typeface="+mn-lt"/>
                <a:cs typeface="Lucida Sans"/>
              </a:rPr>
              <a:t>Use tools to monitor &amp; control </a:t>
            </a:r>
            <a:r>
              <a:rPr lang="en-IN" spc="-6" dirty="0" err="1">
                <a:solidFill>
                  <a:srgbClr val="F2F4F4"/>
                </a:solidFill>
                <a:latin typeface="+mn-lt"/>
                <a:cs typeface="Lucida Sans"/>
              </a:rPr>
              <a:t>syscalls</a:t>
            </a:r>
            <a:r>
              <a:rPr lang="en-IN" spc="-6" dirty="0">
                <a:solidFill>
                  <a:srgbClr val="F2F4F4"/>
                </a:solidFill>
                <a:latin typeface="+mn-lt"/>
                <a:cs typeface="Lucida Sans"/>
              </a:rPr>
              <a:t> like seccomp, </a:t>
            </a:r>
            <a:r>
              <a:rPr lang="en-IN" spc="-6" dirty="0" err="1">
                <a:solidFill>
                  <a:srgbClr val="F2F4F4"/>
                </a:solidFill>
                <a:latin typeface="+mn-lt"/>
                <a:cs typeface="Lucida Sans"/>
              </a:rPr>
              <a:t>AppArmor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634A4F0-A2ED-2683-8181-21E9EC0C03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768" y="226377"/>
            <a:ext cx="825738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lang="en-US" sz="4500" spc="-38" dirty="0">
                <a:latin typeface="+mj-lt"/>
              </a:rPr>
              <a:t>Host</a:t>
            </a:r>
            <a:r>
              <a:rPr sz="4500" spc="-331" dirty="0">
                <a:latin typeface="+mj-lt"/>
              </a:rPr>
              <a:t> </a:t>
            </a:r>
            <a:r>
              <a:rPr sz="4500" spc="-38" dirty="0">
                <a:latin typeface="+mj-lt"/>
              </a:rPr>
              <a:t>security</a:t>
            </a:r>
            <a:endParaRPr sz="4500" dirty="0"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xfrm>
            <a:off x="192981" y="1042789"/>
            <a:ext cx="4379019" cy="2163734"/>
          </a:xfrm>
          <a:prstGeom prst="rect">
            <a:avLst/>
          </a:prstGeom>
        </p:spPr>
        <p:txBody>
          <a:bodyPr spcFirstLastPara="1" vert="horz" wrap="square" lIns="0" tIns="39688" rIns="0" bIns="0" rtlCol="0" anchor="t" anchorCtr="0">
            <a:spAutoFit/>
          </a:bodyPr>
          <a:lstStyle/>
          <a:p>
            <a:pPr marL="7938" marR="860425">
              <a:lnSpc>
                <a:spcPct val="100000"/>
              </a:lnSpc>
              <a:spcBef>
                <a:spcPts val="313"/>
              </a:spcBef>
            </a:pPr>
            <a:r>
              <a:rPr lang="en-US" sz="1800" spc="-63" baseline="30000" dirty="0">
                <a:latin typeface="+mn-lt"/>
              </a:rPr>
              <a:t>AWS Security groups around the container hosts</a:t>
            </a:r>
          </a:p>
          <a:p>
            <a:pPr marL="7938" marR="860425">
              <a:lnSpc>
                <a:spcPct val="100000"/>
              </a:lnSpc>
              <a:spcBef>
                <a:spcPts val="313"/>
              </a:spcBef>
            </a:pPr>
            <a:r>
              <a:rPr lang="en-US" sz="1800" spc="-63" baseline="30000" dirty="0">
                <a:latin typeface="+mn-lt"/>
              </a:rPr>
              <a:t>Amazon EKS security groups for pods</a:t>
            </a:r>
          </a:p>
          <a:p>
            <a:pPr marL="7938" marR="860425">
              <a:lnSpc>
                <a:spcPct val="100000"/>
              </a:lnSpc>
              <a:spcBef>
                <a:spcPts val="313"/>
              </a:spcBef>
            </a:pPr>
            <a:r>
              <a:rPr lang="en-US" sz="1800" spc="-63" baseline="30000" dirty="0">
                <a:latin typeface="+mn-lt"/>
              </a:rPr>
              <a:t>Allowing</a:t>
            </a:r>
            <a:r>
              <a:rPr lang="en-US" sz="1800" spc="-106" baseline="30000" dirty="0">
                <a:latin typeface="+mn-lt"/>
              </a:rPr>
              <a:t> </a:t>
            </a:r>
            <a:r>
              <a:rPr lang="en-US" sz="1800" spc="-16" baseline="30000" dirty="0">
                <a:latin typeface="+mn-lt"/>
              </a:rPr>
              <a:t>all</a:t>
            </a:r>
            <a:r>
              <a:rPr lang="en-US" sz="1800" spc="-97" baseline="30000" dirty="0">
                <a:latin typeface="+mn-lt"/>
              </a:rPr>
              <a:t> </a:t>
            </a:r>
            <a:r>
              <a:rPr lang="en-US" sz="1800" spc="-47" baseline="30000" dirty="0">
                <a:latin typeface="+mn-lt"/>
              </a:rPr>
              <a:t>traffic</a:t>
            </a:r>
            <a:r>
              <a:rPr lang="en-US" sz="1800" spc="-100" baseline="30000" dirty="0">
                <a:latin typeface="+mn-lt"/>
              </a:rPr>
              <a:t> </a:t>
            </a:r>
            <a:r>
              <a:rPr lang="en-US" sz="1800" spc="-119" baseline="30000" dirty="0">
                <a:latin typeface="+mn-lt"/>
              </a:rPr>
              <a:t>is</a:t>
            </a:r>
            <a:r>
              <a:rPr lang="en-US" sz="1800" spc="-100" baseline="30000" dirty="0">
                <a:latin typeface="+mn-lt"/>
              </a:rPr>
              <a:t> </a:t>
            </a:r>
            <a:r>
              <a:rPr lang="en-US" sz="1800" spc="-16" baseline="30000" dirty="0">
                <a:latin typeface="+mn-lt"/>
              </a:rPr>
              <a:t>the </a:t>
            </a:r>
            <a:r>
              <a:rPr lang="en-US" sz="1800" spc="-50" baseline="30000" dirty="0">
                <a:latin typeface="+mn-lt"/>
              </a:rPr>
              <a:t>default</a:t>
            </a:r>
            <a:r>
              <a:rPr lang="en-US" sz="1800" spc="-75" baseline="30000" dirty="0">
                <a:latin typeface="+mn-lt"/>
              </a:rPr>
              <a:t> </a:t>
            </a:r>
            <a:r>
              <a:rPr lang="en-US" sz="1800" spc="-6" baseline="30000" dirty="0">
                <a:latin typeface="+mn-lt"/>
              </a:rPr>
              <a:t>policy</a:t>
            </a:r>
          </a:p>
          <a:p>
            <a:pPr marL="7938" marR="352822">
              <a:lnSpc>
                <a:spcPct val="100000"/>
              </a:lnSpc>
              <a:spcBef>
                <a:spcPts val="691"/>
              </a:spcBef>
            </a:pPr>
            <a:r>
              <a:rPr lang="en-US" sz="1800" spc="-75" baseline="30000" dirty="0">
                <a:latin typeface="+mn-lt"/>
              </a:rPr>
              <a:t>Use</a:t>
            </a:r>
            <a:r>
              <a:rPr lang="en-US" sz="1800" spc="-97" baseline="30000" dirty="0">
                <a:latin typeface="+mn-lt"/>
              </a:rPr>
              <a:t> </a:t>
            </a:r>
            <a:r>
              <a:rPr lang="en-US" sz="1800" spc="-131" baseline="30000" dirty="0">
                <a:latin typeface="+mn-lt"/>
              </a:rPr>
              <a:t>k8s</a:t>
            </a:r>
            <a:r>
              <a:rPr lang="en-US" sz="1800" spc="-84" baseline="30000" dirty="0">
                <a:latin typeface="+mn-lt"/>
              </a:rPr>
              <a:t> </a:t>
            </a:r>
            <a:r>
              <a:rPr lang="en-US" sz="1800" spc="-66" baseline="30000" dirty="0">
                <a:latin typeface="+mn-lt"/>
              </a:rPr>
              <a:t>network</a:t>
            </a:r>
            <a:r>
              <a:rPr lang="en-US" sz="1800" spc="-91" baseline="30000" dirty="0">
                <a:latin typeface="+mn-lt"/>
              </a:rPr>
              <a:t> </a:t>
            </a:r>
            <a:r>
              <a:rPr lang="en-US" sz="1800" spc="-84" baseline="30000" dirty="0">
                <a:latin typeface="+mn-lt"/>
              </a:rPr>
              <a:t>policies </a:t>
            </a:r>
            <a:r>
              <a:rPr lang="en-US" sz="1800" spc="-16" baseline="30000" dirty="0">
                <a:latin typeface="+mn-lt"/>
              </a:rPr>
              <a:t>for </a:t>
            </a:r>
            <a:r>
              <a:rPr lang="en-US" sz="1800" spc="-71" baseline="30000" dirty="0">
                <a:latin typeface="+mn-lt"/>
              </a:rPr>
              <a:t>restricting</a:t>
            </a:r>
            <a:r>
              <a:rPr lang="en-US" sz="1800" spc="-113" baseline="30000" dirty="0">
                <a:latin typeface="+mn-lt"/>
              </a:rPr>
              <a:t> </a:t>
            </a:r>
            <a:r>
              <a:rPr lang="en-US" sz="1800" spc="-41" baseline="30000" dirty="0">
                <a:latin typeface="+mn-lt"/>
              </a:rPr>
              <a:t>East</a:t>
            </a:r>
            <a:r>
              <a:rPr lang="en-US" sz="1800" spc="-119" baseline="30000" dirty="0">
                <a:latin typeface="+mn-lt"/>
              </a:rPr>
              <a:t> </a:t>
            </a:r>
            <a:r>
              <a:rPr lang="en-US" sz="1800" spc="-109" baseline="30000" dirty="0">
                <a:latin typeface="+mn-lt"/>
              </a:rPr>
              <a:t>/ </a:t>
            </a:r>
            <a:r>
              <a:rPr lang="en-US" sz="1800" spc="-6" baseline="30000" dirty="0">
                <a:latin typeface="+mn-lt"/>
              </a:rPr>
              <a:t>West</a:t>
            </a:r>
            <a:r>
              <a:rPr lang="en-US" sz="1800" spc="-122" baseline="30000" dirty="0">
                <a:latin typeface="+mn-lt"/>
              </a:rPr>
              <a:t> </a:t>
            </a:r>
            <a:r>
              <a:rPr lang="en-US" sz="1800" spc="-31" baseline="30000" dirty="0">
                <a:latin typeface="+mn-lt"/>
              </a:rPr>
              <a:t>traffic </a:t>
            </a:r>
            <a:r>
              <a:rPr lang="en-US" sz="1800" spc="-53" baseline="30000" dirty="0">
                <a:latin typeface="+mn-lt"/>
              </a:rPr>
              <a:t>within</a:t>
            </a:r>
            <a:r>
              <a:rPr lang="en-US" sz="1800" spc="-100" baseline="30000" dirty="0">
                <a:latin typeface="+mn-lt"/>
              </a:rPr>
              <a:t> </a:t>
            </a:r>
            <a:r>
              <a:rPr lang="en-US" sz="1800" spc="-44" baseline="30000" dirty="0">
                <a:latin typeface="+mn-lt"/>
              </a:rPr>
              <a:t>the</a:t>
            </a:r>
            <a:r>
              <a:rPr lang="en-US" sz="1800" spc="-103" baseline="30000" dirty="0">
                <a:latin typeface="+mn-lt"/>
              </a:rPr>
              <a:t> </a:t>
            </a:r>
            <a:r>
              <a:rPr lang="en-US" sz="1800" spc="-6" baseline="30000" dirty="0">
                <a:latin typeface="+mn-lt"/>
              </a:rPr>
              <a:t>cluster</a:t>
            </a:r>
          </a:p>
          <a:p>
            <a:pPr marL="7938" marR="528637">
              <a:lnSpc>
                <a:spcPct val="100000"/>
              </a:lnSpc>
              <a:spcBef>
                <a:spcPts val="788"/>
              </a:spcBef>
            </a:pPr>
            <a:r>
              <a:rPr lang="en-US" sz="1800" spc="-6" baseline="30000" dirty="0">
                <a:latin typeface="+mn-lt"/>
              </a:rPr>
              <a:t>Start</a:t>
            </a:r>
            <a:r>
              <a:rPr lang="en-US" sz="1800" spc="-134" baseline="30000" dirty="0">
                <a:latin typeface="+mn-lt"/>
              </a:rPr>
              <a:t> </a:t>
            </a:r>
            <a:r>
              <a:rPr lang="en-US" sz="1800" spc="-34" baseline="30000" dirty="0">
                <a:latin typeface="+mn-lt"/>
              </a:rPr>
              <a:t>with</a:t>
            </a:r>
            <a:r>
              <a:rPr lang="en-US" sz="1800" spc="-116" baseline="30000" dirty="0">
                <a:latin typeface="+mn-lt"/>
              </a:rPr>
              <a:t> </a:t>
            </a:r>
            <a:r>
              <a:rPr lang="en-US" sz="1800" spc="-59" baseline="30000" dirty="0">
                <a:latin typeface="+mn-lt"/>
              </a:rPr>
              <a:t>a</a:t>
            </a:r>
            <a:r>
              <a:rPr lang="en-US" sz="1800" spc="-113" baseline="30000" dirty="0">
                <a:latin typeface="+mn-lt"/>
              </a:rPr>
              <a:t> </a:t>
            </a:r>
            <a:r>
              <a:rPr lang="en-US" sz="1800" spc="-134" baseline="30000" dirty="0">
                <a:latin typeface="+mn-lt"/>
              </a:rPr>
              <a:t>deny-</a:t>
            </a:r>
            <a:r>
              <a:rPr lang="en-US" sz="1800" spc="-13" baseline="30000" dirty="0">
                <a:latin typeface="+mn-lt"/>
              </a:rPr>
              <a:t>all</a:t>
            </a:r>
            <a:r>
              <a:rPr lang="en-US" sz="1800" spc="-125" baseline="30000" dirty="0">
                <a:latin typeface="+mn-lt"/>
              </a:rPr>
              <a:t> </a:t>
            </a:r>
            <a:r>
              <a:rPr lang="en-US" sz="1800" spc="-38" baseline="30000" dirty="0">
                <a:latin typeface="+mn-lt"/>
              </a:rPr>
              <a:t>global </a:t>
            </a:r>
            <a:r>
              <a:rPr lang="en-US" sz="1800" spc="-69" baseline="30000" dirty="0">
                <a:latin typeface="+mn-lt"/>
              </a:rPr>
              <a:t>policy</a:t>
            </a:r>
            <a:r>
              <a:rPr lang="en-US" sz="1800" spc="-91" baseline="30000" dirty="0">
                <a:latin typeface="+mn-lt"/>
              </a:rPr>
              <a:t> </a:t>
            </a:r>
            <a:r>
              <a:rPr lang="en-US" sz="1800" spc="-71" baseline="30000" dirty="0">
                <a:latin typeface="+mn-lt"/>
              </a:rPr>
              <a:t>and</a:t>
            </a:r>
            <a:r>
              <a:rPr lang="en-US" sz="1800" spc="-91" baseline="30000" dirty="0">
                <a:latin typeface="+mn-lt"/>
              </a:rPr>
              <a:t> </a:t>
            </a:r>
            <a:r>
              <a:rPr lang="en-US" sz="1800" spc="-6" baseline="30000" dirty="0">
                <a:latin typeface="+mn-lt"/>
              </a:rPr>
              <a:t>incrementally </a:t>
            </a:r>
            <a:r>
              <a:rPr lang="en-US" sz="1800" spc="-81" baseline="30000" dirty="0">
                <a:latin typeface="+mn-lt"/>
              </a:rPr>
              <a:t>add</a:t>
            </a:r>
            <a:r>
              <a:rPr lang="en-US" sz="1800" spc="-103" baseline="30000" dirty="0">
                <a:latin typeface="+mn-lt"/>
              </a:rPr>
              <a:t> </a:t>
            </a:r>
            <a:r>
              <a:rPr lang="en-US" sz="1800" spc="-6" baseline="30000" dirty="0">
                <a:latin typeface="+mn-lt"/>
              </a:rPr>
              <a:t>policies</a:t>
            </a:r>
          </a:p>
          <a:p>
            <a:pPr marL="293688" marR="3175" indent="-285750">
              <a:lnSpc>
                <a:spcPct val="100000"/>
              </a:lnSpc>
              <a:spcBef>
                <a:spcPts val="731"/>
              </a:spcBef>
              <a:tabLst>
                <a:tab pos="293291" algn="l"/>
              </a:tabLst>
            </a:pPr>
            <a:r>
              <a:rPr lang="en-US" sz="1800" spc="-31" baseline="30000" dirty="0">
                <a:latin typeface="+mn-lt"/>
                <a:cs typeface="Arial"/>
              </a:rPr>
              <a:t>•</a:t>
            </a:r>
            <a:r>
              <a:rPr lang="en-US" sz="1800" baseline="30000" dirty="0">
                <a:latin typeface="+mn-lt"/>
                <a:cs typeface="Arial"/>
              </a:rPr>
              <a:t>	</a:t>
            </a:r>
            <a:r>
              <a:rPr lang="en-US" sz="1800" baseline="30000" dirty="0">
                <a:latin typeface="+mn-lt"/>
              </a:rPr>
              <a:t>Port</a:t>
            </a:r>
            <a:r>
              <a:rPr lang="en-US" sz="1800" spc="-113" baseline="30000" dirty="0">
                <a:latin typeface="+mn-lt"/>
              </a:rPr>
              <a:t> </a:t>
            </a:r>
            <a:r>
              <a:rPr lang="en-US" sz="1800" spc="-106" baseline="30000" dirty="0">
                <a:latin typeface="+mn-lt"/>
              </a:rPr>
              <a:t>53</a:t>
            </a:r>
            <a:r>
              <a:rPr lang="en-US" sz="1800" spc="-113" baseline="30000" dirty="0">
                <a:latin typeface="+mn-lt"/>
              </a:rPr>
              <a:t> </a:t>
            </a:r>
            <a:r>
              <a:rPr lang="en-US" sz="1800" spc="-81" baseline="30000" dirty="0">
                <a:latin typeface="+mn-lt"/>
              </a:rPr>
              <a:t>domain</a:t>
            </a:r>
            <a:r>
              <a:rPr lang="en-US" sz="1800" spc="-109" baseline="30000" dirty="0">
                <a:latin typeface="+mn-lt"/>
              </a:rPr>
              <a:t> </a:t>
            </a:r>
            <a:r>
              <a:rPr lang="en-US" sz="1800" spc="-69" baseline="30000" dirty="0">
                <a:latin typeface="+mn-lt"/>
              </a:rPr>
              <a:t>name</a:t>
            </a:r>
            <a:r>
              <a:rPr lang="en-US" sz="1800" spc="-113" baseline="30000" dirty="0">
                <a:latin typeface="+mn-lt"/>
              </a:rPr>
              <a:t> </a:t>
            </a:r>
            <a:r>
              <a:rPr lang="en-US" sz="1800" spc="-69" baseline="30000" dirty="0">
                <a:latin typeface="+mn-lt"/>
              </a:rPr>
              <a:t>system </a:t>
            </a:r>
            <a:r>
              <a:rPr lang="en-US" sz="1800" spc="-38" baseline="30000" dirty="0">
                <a:latin typeface="+mn-lt"/>
              </a:rPr>
              <a:t>(DNS)</a:t>
            </a:r>
            <a:r>
              <a:rPr lang="en-US" sz="1800" spc="-100" baseline="30000" dirty="0">
                <a:latin typeface="+mn-lt"/>
              </a:rPr>
              <a:t> </a:t>
            </a:r>
            <a:r>
              <a:rPr lang="en-US" sz="1800" spc="-109" baseline="30000" dirty="0">
                <a:latin typeface="+mn-lt"/>
              </a:rPr>
              <a:t>egress</a:t>
            </a:r>
            <a:r>
              <a:rPr lang="en-US" sz="1800" spc="-100" baseline="30000" dirty="0">
                <a:latin typeface="+mn-lt"/>
              </a:rPr>
              <a:t> </a:t>
            </a:r>
            <a:r>
              <a:rPr lang="en-US" sz="1800" spc="-22" baseline="30000" dirty="0">
                <a:latin typeface="+mn-lt"/>
              </a:rPr>
              <a:t>to</a:t>
            </a:r>
            <a:r>
              <a:rPr lang="en-US" sz="1800" spc="-106" baseline="30000" dirty="0">
                <a:latin typeface="+mn-lt"/>
              </a:rPr>
              <a:t> </a:t>
            </a:r>
            <a:r>
              <a:rPr lang="en-US" sz="1800" spc="-156" baseline="30000" dirty="0" err="1">
                <a:latin typeface="+mn-lt"/>
              </a:rPr>
              <a:t>kube</a:t>
            </a:r>
            <a:r>
              <a:rPr lang="en-US" sz="1800" spc="-156" baseline="30000" dirty="0">
                <a:latin typeface="+mn-lt"/>
              </a:rPr>
              <a:t>-</a:t>
            </a:r>
            <a:r>
              <a:rPr lang="en-US" sz="1800" spc="-6" baseline="30000" dirty="0">
                <a:latin typeface="+mn-lt"/>
              </a:rPr>
              <a:t>system</a:t>
            </a:r>
            <a:endParaRPr lang="en-US" sz="1800" baseline="30000" dirty="0">
              <a:latin typeface="+mn-lt"/>
              <a:cs typeface="Arial"/>
            </a:endParaRPr>
          </a:p>
          <a:p>
            <a:pPr marL="7938">
              <a:lnSpc>
                <a:spcPct val="100000"/>
              </a:lnSpc>
              <a:spcBef>
                <a:spcPts val="503"/>
              </a:spcBef>
              <a:tabLst>
                <a:tab pos="293291" algn="l"/>
              </a:tabLst>
            </a:pPr>
            <a:r>
              <a:rPr lang="en-US" sz="1800" spc="-31" baseline="30000" dirty="0">
                <a:latin typeface="+mn-lt"/>
                <a:cs typeface="Arial"/>
              </a:rPr>
              <a:t>•</a:t>
            </a:r>
            <a:r>
              <a:rPr lang="en-US" sz="1800" baseline="30000" dirty="0">
                <a:latin typeface="+mn-lt"/>
                <a:cs typeface="Arial"/>
              </a:rPr>
              <a:t>	</a:t>
            </a:r>
            <a:r>
              <a:rPr lang="en-US" sz="1800" spc="-47" baseline="30000" dirty="0">
                <a:latin typeface="+mn-lt"/>
              </a:rPr>
              <a:t>Allow</a:t>
            </a:r>
            <a:r>
              <a:rPr lang="en-US" sz="1800" spc="-109" baseline="30000" dirty="0">
                <a:latin typeface="+mn-lt"/>
              </a:rPr>
              <a:t> </a:t>
            </a:r>
            <a:r>
              <a:rPr lang="en-US" sz="1800" spc="-16" baseline="30000" dirty="0">
                <a:latin typeface="+mn-lt"/>
              </a:rPr>
              <a:t>all</a:t>
            </a:r>
            <a:r>
              <a:rPr lang="en-US" sz="1800" spc="-109" baseline="30000" dirty="0">
                <a:latin typeface="+mn-lt"/>
              </a:rPr>
              <a:t> </a:t>
            </a:r>
            <a:r>
              <a:rPr lang="en-US" sz="1800" spc="-53" baseline="30000" dirty="0">
                <a:latin typeface="+mn-lt"/>
              </a:rPr>
              <a:t>within</a:t>
            </a:r>
            <a:r>
              <a:rPr lang="en-US" sz="1800" spc="-109" baseline="30000" dirty="0">
                <a:latin typeface="+mn-lt"/>
              </a:rPr>
              <a:t> </a:t>
            </a:r>
            <a:r>
              <a:rPr lang="en-US" sz="1800" spc="-56" baseline="30000" dirty="0">
                <a:latin typeface="+mn-lt"/>
              </a:rPr>
              <a:t>a</a:t>
            </a:r>
            <a:r>
              <a:rPr lang="en-US" sz="1800" spc="-109" baseline="30000" dirty="0">
                <a:latin typeface="+mn-lt"/>
              </a:rPr>
              <a:t> </a:t>
            </a:r>
            <a:r>
              <a:rPr lang="en-US" sz="1800" spc="-31" baseline="30000" dirty="0">
                <a:latin typeface="+mn-lt"/>
              </a:rPr>
              <a:t>namespace</a:t>
            </a:r>
            <a:endParaRPr lang="en-US" sz="1800" baseline="30000" dirty="0">
              <a:latin typeface="+mn-l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3"/>
          </p:nvPr>
        </p:nvSpPr>
        <p:spPr>
          <a:xfrm>
            <a:off x="4572000" y="1042789"/>
            <a:ext cx="4572000" cy="1902637"/>
          </a:xfrm>
          <a:prstGeom prst="rect">
            <a:avLst/>
          </a:prstGeom>
        </p:spPr>
        <p:txBody>
          <a:bodyPr spcFirstLastPara="1" vert="horz" wrap="square" lIns="0" tIns="39688" rIns="0" bIns="0" rtlCol="0" anchor="t" anchorCtr="0">
            <a:spAutoFit/>
          </a:bodyPr>
          <a:lstStyle/>
          <a:p>
            <a:pPr marL="7938" marR="498475">
              <a:lnSpc>
                <a:spcPts val="2188"/>
              </a:lnSpc>
              <a:spcBef>
                <a:spcPts val="313"/>
              </a:spcBef>
            </a:pPr>
            <a:r>
              <a:rPr sz="1400" spc="-66" dirty="0">
                <a:latin typeface="+mn-lt"/>
              </a:rPr>
              <a:t>Restrict</a:t>
            </a:r>
            <a:r>
              <a:rPr sz="1400" spc="-78" dirty="0">
                <a:latin typeface="+mn-lt"/>
              </a:rPr>
              <a:t> outbound </a:t>
            </a:r>
            <a:r>
              <a:rPr sz="1400" spc="-6" dirty="0">
                <a:latin typeface="+mn-lt"/>
              </a:rPr>
              <a:t>traffic </a:t>
            </a:r>
            <a:r>
              <a:rPr sz="1400" spc="-69" dirty="0">
                <a:latin typeface="+mn-lt"/>
              </a:rPr>
              <a:t>from</a:t>
            </a:r>
            <a:r>
              <a:rPr sz="1400" spc="-100" dirty="0">
                <a:latin typeface="+mn-lt"/>
              </a:rPr>
              <a:t> </a:t>
            </a:r>
            <a:r>
              <a:rPr sz="1400" spc="-103" dirty="0">
                <a:latin typeface="+mn-lt"/>
              </a:rPr>
              <a:t>pods</a:t>
            </a:r>
            <a:r>
              <a:rPr sz="1400" spc="-94" dirty="0">
                <a:latin typeface="+mn-lt"/>
              </a:rPr>
              <a:t> </a:t>
            </a:r>
            <a:r>
              <a:rPr sz="1400" spc="-22" dirty="0">
                <a:latin typeface="+mn-lt"/>
              </a:rPr>
              <a:t>that</a:t>
            </a:r>
            <a:r>
              <a:rPr sz="1400" spc="-100" dirty="0">
                <a:latin typeface="+mn-lt"/>
              </a:rPr>
              <a:t> </a:t>
            </a:r>
            <a:r>
              <a:rPr sz="1400" spc="-84" dirty="0">
                <a:latin typeface="+mn-lt"/>
              </a:rPr>
              <a:t>do</a:t>
            </a:r>
            <a:r>
              <a:rPr sz="1400" spc="-100" dirty="0">
                <a:latin typeface="+mn-lt"/>
              </a:rPr>
              <a:t> </a:t>
            </a:r>
            <a:r>
              <a:rPr sz="1400" spc="-50" dirty="0">
                <a:latin typeface="+mn-lt"/>
              </a:rPr>
              <a:t>not</a:t>
            </a:r>
            <a:r>
              <a:rPr sz="1400" spc="-100" dirty="0">
                <a:latin typeface="+mn-lt"/>
              </a:rPr>
              <a:t> </a:t>
            </a:r>
            <a:r>
              <a:rPr sz="1400" spc="-50" dirty="0">
                <a:latin typeface="+mn-lt"/>
              </a:rPr>
              <a:t>need</a:t>
            </a:r>
          </a:p>
          <a:p>
            <a:pPr marL="7938">
              <a:lnSpc>
                <a:spcPts val="2094"/>
              </a:lnSpc>
            </a:pPr>
            <a:r>
              <a:rPr sz="1400" spc="-22" dirty="0">
                <a:latin typeface="+mn-lt"/>
              </a:rPr>
              <a:t>to</a:t>
            </a:r>
            <a:r>
              <a:rPr sz="1400" spc="-109" dirty="0">
                <a:latin typeface="+mn-lt"/>
              </a:rPr>
              <a:t> </a:t>
            </a:r>
            <a:r>
              <a:rPr sz="1400" spc="-75" dirty="0">
                <a:latin typeface="+mn-lt"/>
              </a:rPr>
              <a:t>connect</a:t>
            </a:r>
            <a:r>
              <a:rPr sz="1400" spc="-106" dirty="0">
                <a:latin typeface="+mn-lt"/>
              </a:rPr>
              <a:t> </a:t>
            </a:r>
            <a:r>
              <a:rPr sz="1400" spc="-22" dirty="0">
                <a:latin typeface="+mn-lt"/>
              </a:rPr>
              <a:t>to</a:t>
            </a:r>
            <a:r>
              <a:rPr sz="1400" spc="-109" dirty="0">
                <a:latin typeface="+mn-lt"/>
              </a:rPr>
              <a:t> </a:t>
            </a:r>
            <a:r>
              <a:rPr sz="1400" spc="-81" dirty="0">
                <a:latin typeface="+mn-lt"/>
              </a:rPr>
              <a:t>external</a:t>
            </a:r>
            <a:r>
              <a:rPr sz="1400" spc="-106" dirty="0">
                <a:latin typeface="+mn-lt"/>
              </a:rPr>
              <a:t> </a:t>
            </a:r>
            <a:r>
              <a:rPr sz="1400" spc="-6" dirty="0">
                <a:latin typeface="+mn-lt"/>
              </a:rPr>
              <a:t>services</a:t>
            </a:r>
          </a:p>
          <a:p>
            <a:pPr marL="293688" marR="588566" indent="-285750">
              <a:lnSpc>
                <a:spcPts val="2131"/>
              </a:lnSpc>
              <a:spcBef>
                <a:spcPts val="819"/>
              </a:spcBef>
              <a:tabLst>
                <a:tab pos="293291" algn="l"/>
              </a:tabLst>
            </a:pPr>
            <a:r>
              <a:rPr sz="1400" spc="-31" dirty="0">
                <a:latin typeface="+mn-lt"/>
                <a:cs typeface="Arial"/>
              </a:rPr>
              <a:t>•</a:t>
            </a:r>
            <a:r>
              <a:rPr sz="1400" dirty="0">
                <a:latin typeface="+mn-lt"/>
                <a:cs typeface="Arial"/>
              </a:rPr>
              <a:t>	</a:t>
            </a:r>
            <a:r>
              <a:rPr sz="1400" spc="-53" dirty="0">
                <a:latin typeface="+mn-lt"/>
              </a:rPr>
              <a:t>Security</a:t>
            </a:r>
            <a:r>
              <a:rPr sz="1400" spc="-94" dirty="0">
                <a:latin typeface="+mn-lt"/>
              </a:rPr>
              <a:t> </a:t>
            </a:r>
            <a:r>
              <a:rPr sz="1400" spc="-103" dirty="0">
                <a:latin typeface="+mn-lt"/>
              </a:rPr>
              <a:t>groups</a:t>
            </a:r>
            <a:r>
              <a:rPr sz="1400" spc="-84" dirty="0">
                <a:latin typeface="+mn-lt"/>
              </a:rPr>
              <a:t> </a:t>
            </a:r>
            <a:r>
              <a:rPr sz="1400" spc="-53" dirty="0">
                <a:latin typeface="+mn-lt"/>
              </a:rPr>
              <a:t>for</a:t>
            </a:r>
            <a:r>
              <a:rPr sz="1400" spc="-91" dirty="0">
                <a:latin typeface="+mn-lt"/>
              </a:rPr>
              <a:t> </a:t>
            </a:r>
            <a:r>
              <a:rPr sz="1400" spc="-81" dirty="0">
                <a:latin typeface="+mn-lt"/>
              </a:rPr>
              <a:t>pods </a:t>
            </a:r>
            <a:r>
              <a:rPr sz="1400" spc="-71" dirty="0">
                <a:latin typeface="+mn-lt"/>
              </a:rPr>
              <a:t>and</a:t>
            </a:r>
            <a:r>
              <a:rPr sz="1400" spc="-100" dirty="0">
                <a:latin typeface="+mn-lt"/>
              </a:rPr>
              <a:t> </a:t>
            </a:r>
            <a:r>
              <a:rPr sz="1400" spc="-81" dirty="0">
                <a:latin typeface="+mn-lt"/>
              </a:rPr>
              <a:t>cilium</a:t>
            </a:r>
            <a:r>
              <a:rPr sz="1400" spc="-94" dirty="0">
                <a:latin typeface="+mn-lt"/>
              </a:rPr>
              <a:t> </a:t>
            </a:r>
            <a:r>
              <a:rPr sz="1400" spc="-53" dirty="0">
                <a:latin typeface="+mn-lt"/>
              </a:rPr>
              <a:t>(L7</a:t>
            </a:r>
            <a:r>
              <a:rPr sz="1400" spc="-97" dirty="0">
                <a:latin typeface="+mn-lt"/>
              </a:rPr>
              <a:t> </a:t>
            </a:r>
            <a:r>
              <a:rPr sz="1400" spc="-6" dirty="0">
                <a:latin typeface="+mn-lt"/>
              </a:rPr>
              <a:t>policies)</a:t>
            </a:r>
            <a:endParaRPr sz="1400" dirty="0">
              <a:latin typeface="+mn-lt"/>
              <a:cs typeface="Arial"/>
            </a:endParaRPr>
          </a:p>
          <a:p>
            <a:pPr marL="7938" marR="620316">
              <a:lnSpc>
                <a:spcPts val="2131"/>
              </a:lnSpc>
              <a:spcBef>
                <a:spcPts val="809"/>
              </a:spcBef>
            </a:pPr>
            <a:r>
              <a:rPr sz="1400" spc="-50" dirty="0">
                <a:latin typeface="+mn-lt"/>
              </a:rPr>
              <a:t>Encrypt</a:t>
            </a:r>
            <a:r>
              <a:rPr sz="1400" spc="-28" dirty="0">
                <a:latin typeface="+mn-lt"/>
              </a:rPr>
              <a:t> </a:t>
            </a:r>
            <a:r>
              <a:rPr sz="1400" spc="-122" dirty="0">
                <a:latin typeface="+mn-lt"/>
              </a:rPr>
              <a:t>service-</a:t>
            </a:r>
            <a:r>
              <a:rPr sz="1400" spc="-156" dirty="0">
                <a:latin typeface="+mn-lt"/>
              </a:rPr>
              <a:t>to-</a:t>
            </a:r>
            <a:r>
              <a:rPr sz="1400" spc="-81" dirty="0">
                <a:latin typeface="+mn-lt"/>
              </a:rPr>
              <a:t>services </a:t>
            </a:r>
            <a:r>
              <a:rPr sz="1400" spc="-47" dirty="0">
                <a:latin typeface="+mn-lt"/>
              </a:rPr>
              <a:t>traffic</a:t>
            </a:r>
            <a:r>
              <a:rPr sz="1400" spc="-109" dirty="0">
                <a:latin typeface="+mn-lt"/>
              </a:rPr>
              <a:t> </a:t>
            </a:r>
            <a:r>
              <a:rPr sz="1400" spc="-34" dirty="0">
                <a:latin typeface="+mn-lt"/>
              </a:rPr>
              <a:t>with</a:t>
            </a:r>
            <a:r>
              <a:rPr sz="1400" spc="-100" dirty="0">
                <a:latin typeface="+mn-lt"/>
              </a:rPr>
              <a:t> </a:t>
            </a:r>
            <a:r>
              <a:rPr sz="1400" spc="-56" dirty="0">
                <a:latin typeface="+mn-lt"/>
              </a:rPr>
              <a:t>a</a:t>
            </a:r>
            <a:r>
              <a:rPr sz="1400" spc="-103" dirty="0">
                <a:latin typeface="+mn-lt"/>
              </a:rPr>
              <a:t> </a:t>
            </a:r>
            <a:r>
              <a:rPr sz="1400" spc="-13" dirty="0">
                <a:latin typeface="+mn-lt"/>
              </a:rPr>
              <a:t>mesh</a:t>
            </a:r>
          </a:p>
          <a:p>
            <a:pPr marL="293688" marR="3175" indent="-285750">
              <a:spcBef>
                <a:spcPts val="738"/>
              </a:spcBef>
              <a:tabLst>
                <a:tab pos="293291" algn="l"/>
              </a:tabLst>
            </a:pPr>
            <a:r>
              <a:rPr sz="1400" spc="-31" dirty="0">
                <a:latin typeface="+mn-lt"/>
                <a:cs typeface="Arial"/>
              </a:rPr>
              <a:t>•</a:t>
            </a:r>
            <a:r>
              <a:rPr sz="1400" dirty="0">
                <a:latin typeface="+mn-lt"/>
                <a:cs typeface="Arial"/>
              </a:rPr>
              <a:t>	</a:t>
            </a:r>
            <a:r>
              <a:rPr sz="1400" spc="-66" dirty="0">
                <a:latin typeface="+mn-lt"/>
              </a:rPr>
              <a:t>Alternatives:</a:t>
            </a:r>
            <a:r>
              <a:rPr sz="1400" spc="-113" dirty="0">
                <a:latin typeface="+mn-lt"/>
              </a:rPr>
              <a:t> </a:t>
            </a:r>
            <a:r>
              <a:rPr sz="1400" spc="-28" dirty="0">
                <a:latin typeface="+mn-lt"/>
              </a:rPr>
              <a:t>Select</a:t>
            </a:r>
            <a:r>
              <a:rPr sz="1400" spc="-97" dirty="0">
                <a:latin typeface="+mn-lt"/>
              </a:rPr>
              <a:t> </a:t>
            </a:r>
            <a:r>
              <a:rPr sz="1400" spc="-63" dirty="0">
                <a:latin typeface="+mn-lt"/>
              </a:rPr>
              <a:t>Container </a:t>
            </a:r>
            <a:r>
              <a:rPr sz="1400" spc="-66" dirty="0">
                <a:latin typeface="+mn-lt"/>
              </a:rPr>
              <a:t>Networking</a:t>
            </a:r>
            <a:r>
              <a:rPr sz="1400" spc="-109" dirty="0">
                <a:latin typeface="+mn-lt"/>
              </a:rPr>
              <a:t> </a:t>
            </a:r>
            <a:r>
              <a:rPr sz="1400" spc="-53" dirty="0">
                <a:latin typeface="+mn-lt"/>
              </a:rPr>
              <a:t>Interface</a:t>
            </a:r>
            <a:r>
              <a:rPr sz="1400" spc="-106" dirty="0">
                <a:latin typeface="+mn-lt"/>
              </a:rPr>
              <a:t> </a:t>
            </a:r>
            <a:r>
              <a:rPr sz="1400" spc="-6" dirty="0">
                <a:latin typeface="+mn-lt"/>
              </a:rPr>
              <a:t>(CNI) </a:t>
            </a:r>
            <a:r>
              <a:rPr sz="1400" spc="-138" dirty="0">
                <a:latin typeface="+mn-lt"/>
              </a:rPr>
              <a:t>plug-</a:t>
            </a:r>
            <a:r>
              <a:rPr sz="1400" spc="-106" dirty="0">
                <a:latin typeface="+mn-lt"/>
              </a:rPr>
              <a:t>ins</a:t>
            </a:r>
            <a:r>
              <a:rPr sz="1400" spc="-84" dirty="0">
                <a:latin typeface="+mn-lt"/>
              </a:rPr>
              <a:t> </a:t>
            </a:r>
            <a:r>
              <a:rPr sz="1400" spc="-78" dirty="0">
                <a:latin typeface="+mn-lt"/>
              </a:rPr>
              <a:t>and</a:t>
            </a:r>
            <a:r>
              <a:rPr sz="1400" spc="-84" dirty="0">
                <a:latin typeface="+mn-lt"/>
              </a:rPr>
              <a:t> </a:t>
            </a:r>
            <a:r>
              <a:rPr sz="1400" spc="-59" dirty="0">
                <a:latin typeface="+mn-lt"/>
              </a:rPr>
              <a:t>Nitro</a:t>
            </a:r>
            <a:r>
              <a:rPr sz="1400" spc="-91" dirty="0">
                <a:latin typeface="+mn-lt"/>
              </a:rPr>
              <a:t> </a:t>
            </a:r>
            <a:r>
              <a:rPr sz="1400" spc="-6" dirty="0">
                <a:latin typeface="+mn-lt"/>
              </a:rPr>
              <a:t>instances</a:t>
            </a:r>
            <a:endParaRPr sz="1400" dirty="0">
              <a:latin typeface="+mn-lt"/>
              <a:cs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6AE55B0-7373-11F5-FEA2-B07159BAA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768" y="226377"/>
            <a:ext cx="825738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lang="en-US" sz="4500" spc="-38" dirty="0">
                <a:latin typeface="+mj-lt"/>
              </a:rPr>
              <a:t>Network</a:t>
            </a:r>
            <a:r>
              <a:rPr sz="4500" spc="-331" dirty="0">
                <a:latin typeface="+mj-lt"/>
              </a:rPr>
              <a:t> </a:t>
            </a:r>
            <a:r>
              <a:rPr sz="4500" spc="-38" dirty="0">
                <a:latin typeface="+mj-lt"/>
              </a:rPr>
              <a:t>security</a:t>
            </a:r>
            <a:endParaRPr sz="4500" dirty="0"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769" y="1452562"/>
            <a:ext cx="3197225" cy="1617206"/>
          </a:xfrm>
          <a:prstGeom prst="rect">
            <a:avLst/>
          </a:prstGeom>
        </p:spPr>
        <p:txBody>
          <a:bodyPr vert="horz" wrap="square" lIns="0" tIns="38894" rIns="0" bIns="0" rtlCol="0">
            <a:spAutoFit/>
          </a:bodyPr>
          <a:lstStyle/>
          <a:p>
            <a:pPr marL="293688" marR="3175" indent="-285750">
              <a:lnSpc>
                <a:spcPct val="89800"/>
              </a:lnSpc>
              <a:spcBef>
                <a:spcPts val="306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Practice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1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principle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of 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least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privilege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AWS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IAM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and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Kubernetes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9" dirty="0">
                <a:solidFill>
                  <a:srgbClr val="F2F4F4"/>
                </a:solidFill>
                <a:latin typeface="+mn-lt"/>
                <a:cs typeface="Lucida Sans"/>
              </a:rPr>
              <a:t>Role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Based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25" dirty="0">
                <a:solidFill>
                  <a:srgbClr val="F2F4F4"/>
                </a:solidFill>
                <a:latin typeface="+mn-lt"/>
                <a:cs typeface="Lucida Sans"/>
              </a:rPr>
              <a:t>Access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Controls (RBACs)</a:t>
            </a:r>
            <a:endParaRPr dirty="0">
              <a:latin typeface="+mn-lt"/>
              <a:cs typeface="Lucida Sans"/>
            </a:endParaRPr>
          </a:p>
          <a:p>
            <a:pPr marL="293688" marR="280988" indent="-285750">
              <a:lnSpc>
                <a:spcPts val="2174"/>
              </a:lnSpc>
              <a:spcBef>
                <a:spcPts val="741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Configure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EKS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cluster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endpoint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9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be</a:t>
            </a:r>
            <a:r>
              <a:rPr spc="-11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b="1" spc="-75" dirty="0">
                <a:solidFill>
                  <a:srgbClr val="F2F4F4"/>
                </a:solidFill>
                <a:latin typeface="+mn-lt"/>
                <a:cs typeface="Lucida Sans"/>
              </a:rPr>
              <a:t>private</a:t>
            </a:r>
            <a:endParaRPr dirty="0">
              <a:latin typeface="+mn-lt"/>
              <a:cs typeface="Lucida Sans"/>
            </a:endParaRPr>
          </a:p>
          <a:p>
            <a:pPr marL="293688" marR="120650" indent="-285750">
              <a:lnSpc>
                <a:spcPts val="2188"/>
              </a:lnSpc>
              <a:spcBef>
                <a:spcPts val="694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50" dirty="0">
                <a:solidFill>
                  <a:srgbClr val="F2F4F4"/>
                </a:solidFill>
                <a:latin typeface="+mn-lt"/>
                <a:cs typeface="Lucida Sans"/>
              </a:rPr>
              <a:t>Periodically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audit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access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22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11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cluster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769" y="1079183"/>
            <a:ext cx="4917678" cy="31579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  <a:tabLst>
                <a:tab pos="4462859" algn="l"/>
              </a:tabLst>
            </a:pPr>
            <a:r>
              <a:rPr sz="2000" spc="-66" dirty="0">
                <a:solidFill>
                  <a:srgbClr val="F2F4F4"/>
                </a:solidFill>
                <a:latin typeface="+mn-lt"/>
                <a:cs typeface="Lucida Sans"/>
              </a:rPr>
              <a:t>General</a:t>
            </a:r>
            <a:r>
              <a:rPr sz="2000"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2000" spc="-6" dirty="0">
                <a:solidFill>
                  <a:srgbClr val="F2F4F4"/>
                </a:solidFill>
                <a:latin typeface="+mn-lt"/>
                <a:cs typeface="Lucida Sans"/>
              </a:rPr>
              <a:t>guidelines</a:t>
            </a:r>
            <a:r>
              <a:rPr sz="2000" dirty="0">
                <a:solidFill>
                  <a:srgbClr val="F2F4F4"/>
                </a:solidFill>
                <a:latin typeface="+mn-lt"/>
                <a:cs typeface="Lucida Sans"/>
              </a:rPr>
              <a:t>	</a:t>
            </a:r>
            <a:r>
              <a:rPr sz="2000" spc="-47" dirty="0">
                <a:solidFill>
                  <a:srgbClr val="F2F4F4"/>
                </a:solidFill>
                <a:latin typeface="+mn-lt"/>
                <a:cs typeface="Lucida Sans"/>
              </a:rPr>
              <a:t>IAM</a:t>
            </a:r>
            <a:endParaRPr sz="2000" dirty="0">
              <a:latin typeface="+mn-lt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63921" y="1534444"/>
            <a:ext cx="3712766" cy="2537474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L="293688" marR="435372" indent="-285750">
              <a:lnSpc>
                <a:spcPct val="89700"/>
              </a:lnSpc>
              <a:spcBef>
                <a:spcPts val="309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IAM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roles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service 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accounts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(</a:t>
            </a:r>
            <a:r>
              <a:rPr spc="-53" dirty="0">
                <a:solidFill>
                  <a:srgbClr val="E8882B"/>
                </a:solidFill>
                <a:latin typeface="+mn-lt"/>
                <a:cs typeface="Lucida Sans"/>
              </a:rPr>
              <a:t>IRSAs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)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assign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AWS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identities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pods</a:t>
            </a:r>
            <a:endParaRPr lang="en-US" spc="-13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293688" marR="435372" indent="-285750">
              <a:lnSpc>
                <a:spcPct val="89700"/>
              </a:lnSpc>
              <a:spcBef>
                <a:spcPts val="309"/>
              </a:spcBef>
              <a:tabLst>
                <a:tab pos="293291" algn="l"/>
              </a:tabLst>
            </a:pPr>
            <a:endParaRPr lang="en-US" spc="-13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293688" marR="435372" indent="-285750">
              <a:lnSpc>
                <a:spcPct val="89700"/>
              </a:lnSpc>
              <a:spcBef>
                <a:spcPts val="309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293291" algn="l"/>
              </a:tabLst>
            </a:pPr>
            <a:r>
              <a:rPr lang="en-IN" spc="-13" dirty="0">
                <a:solidFill>
                  <a:srgbClr val="F2F4F4"/>
                </a:solidFill>
                <a:latin typeface="+mn-lt"/>
                <a:cs typeface="Lucida Sans"/>
              </a:rPr>
              <a:t>If container must use AWS resources, then IAM roles, with fine grained policies should be used to control what resources a container can access</a:t>
            </a:r>
            <a:endParaRPr dirty="0">
              <a:latin typeface="+mn-lt"/>
              <a:cs typeface="Lucida Sans"/>
            </a:endParaRPr>
          </a:p>
          <a:p>
            <a:pPr marL="7938" marR="3175">
              <a:lnSpc>
                <a:spcPts val="2938"/>
              </a:lnSpc>
              <a:spcBef>
                <a:spcPts val="6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Block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16" dirty="0">
                <a:solidFill>
                  <a:srgbClr val="F2F4F4"/>
                </a:solidFill>
                <a:latin typeface="+mn-lt"/>
                <a:cs typeface="Lucida Sans"/>
              </a:rPr>
              <a:t>access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9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8" dirty="0">
                <a:solidFill>
                  <a:srgbClr val="E8882B"/>
                </a:solidFill>
                <a:latin typeface="+mn-lt"/>
                <a:cs typeface="Lucida Sans"/>
              </a:rPr>
              <a:t>EC2</a:t>
            </a:r>
            <a:r>
              <a:rPr spc="-106" dirty="0">
                <a:solidFill>
                  <a:srgbClr val="E8882B"/>
                </a:solidFill>
                <a:latin typeface="+mn-lt"/>
                <a:cs typeface="Lucida Sans"/>
              </a:rPr>
              <a:t> </a:t>
            </a:r>
            <a:r>
              <a:rPr spc="-31" dirty="0">
                <a:solidFill>
                  <a:srgbClr val="E8882B"/>
                </a:solidFill>
                <a:latin typeface="+mn-lt"/>
                <a:cs typeface="Lucida Sans"/>
              </a:rPr>
              <a:t>metadata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Kubernetes</a:t>
            </a:r>
            <a:endParaRPr lang="en-US" spc="-16" dirty="0">
              <a:solidFill>
                <a:srgbClr val="F2F4F4"/>
              </a:solidFill>
              <a:latin typeface="+mn-lt"/>
              <a:cs typeface="Lucida Sans"/>
            </a:endParaRPr>
          </a:p>
          <a:p>
            <a:pPr marL="293688" marR="3175" indent="-285750">
              <a:lnSpc>
                <a:spcPts val="2938"/>
              </a:lnSpc>
              <a:spcBef>
                <a:spcPts val="6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293291" algn="l"/>
              </a:tabLst>
            </a:pPr>
            <a:r>
              <a:rPr lang="en-IN" spc="-16" dirty="0">
                <a:solidFill>
                  <a:srgbClr val="F2F4F4"/>
                </a:solidFill>
                <a:latin typeface="+mn-lt"/>
                <a:cs typeface="Lucida Sans"/>
              </a:rPr>
              <a:t>Use Kubernetes RBAC &amp; IAM to control API access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768" y="3332797"/>
            <a:ext cx="3671094" cy="1228910"/>
          </a:xfrm>
          <a:prstGeom prst="rect">
            <a:avLst/>
          </a:prstGeom>
        </p:spPr>
        <p:txBody>
          <a:bodyPr vert="horz" wrap="square" lIns="0" tIns="40878" rIns="0" bIns="0" rtlCol="0">
            <a:spAutoFit/>
          </a:bodyPr>
          <a:lstStyle/>
          <a:p>
            <a:pPr marL="293688" marR="3175" indent="-285750">
              <a:lnSpc>
                <a:spcPts val="2174"/>
              </a:lnSpc>
              <a:spcBef>
                <a:spcPts val="322"/>
              </a:spcBef>
              <a:tabLst>
                <a:tab pos="293291" algn="l"/>
              </a:tabLst>
            </a:pPr>
            <a:r>
              <a:rPr sz="1813" spc="-31" dirty="0">
                <a:solidFill>
                  <a:srgbClr val="F2F4F4"/>
                </a:solidFill>
              </a:rPr>
              <a:t>•</a:t>
            </a:r>
            <a:r>
              <a:rPr sz="1813" dirty="0">
                <a:solidFill>
                  <a:srgbClr val="F2F4F4"/>
                </a:solidFill>
              </a:rPr>
              <a:t>	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Use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separate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services 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accounts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each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application</a:t>
            </a:r>
            <a:endParaRPr dirty="0">
              <a:latin typeface="+mn-lt"/>
              <a:cs typeface="Lucida Sans"/>
            </a:endParaRPr>
          </a:p>
          <a:p>
            <a:pPr marL="293688" marR="581025" indent="-285750">
              <a:lnSpc>
                <a:spcPts val="2188"/>
              </a:lnSpc>
              <a:spcBef>
                <a:spcPts val="694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Disable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mounting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31" dirty="0">
                <a:solidFill>
                  <a:srgbClr val="F2F4F4"/>
                </a:solidFill>
                <a:latin typeface="+mn-lt"/>
                <a:cs typeface="Lucida Sans"/>
              </a:rPr>
              <a:t>of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the </a:t>
            </a:r>
            <a:r>
              <a:rPr spc="-50" dirty="0">
                <a:solidFill>
                  <a:srgbClr val="F2F4F4"/>
                </a:solidFill>
                <a:latin typeface="+mn-lt"/>
                <a:cs typeface="Lucida Sans"/>
              </a:rPr>
              <a:t>default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service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account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(SA)</a:t>
            </a:r>
            <a:r>
              <a:rPr spc="-122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token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6C11C15-F95A-B96A-A44A-08432337F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768" y="226377"/>
            <a:ext cx="825738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lang="en-US" sz="4500" spc="-38" dirty="0">
                <a:latin typeface="+mj-lt"/>
              </a:rPr>
              <a:t>Identity &amp; Access management</a:t>
            </a:r>
            <a:endParaRPr sz="4500" dirty="0"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769" y="1010602"/>
            <a:ext cx="3903663" cy="2527503"/>
          </a:xfrm>
          <a:prstGeom prst="rect">
            <a:avLst/>
          </a:prstGeom>
        </p:spPr>
        <p:txBody>
          <a:bodyPr vert="horz" wrap="square" lIns="0" tIns="76597" rIns="0" bIns="0" rtlCol="0">
            <a:spAutoFit/>
          </a:bodyPr>
          <a:lstStyle/>
          <a:p>
            <a:pPr marL="7938">
              <a:spcBef>
                <a:spcPts val="603"/>
              </a:spcBef>
            </a:pP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Enable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control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plane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logs</a:t>
            </a:r>
            <a:endParaRPr dirty="0">
              <a:latin typeface="+mn-lt"/>
              <a:cs typeface="Lucida Sans"/>
            </a:endParaRPr>
          </a:p>
          <a:p>
            <a:pPr marL="7938" marR="518319">
              <a:lnSpc>
                <a:spcPts val="2131"/>
              </a:lnSpc>
              <a:spcBef>
                <a:spcPts val="834"/>
              </a:spcBef>
            </a:pPr>
            <a:r>
              <a:rPr spc="-41" dirty="0">
                <a:solidFill>
                  <a:srgbClr val="F2F4F4"/>
                </a:solidFill>
                <a:latin typeface="+mn-lt"/>
                <a:cs typeface="Lucida Sans"/>
              </a:rPr>
              <a:t>Stream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logs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from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containers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an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external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log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aggregator</a:t>
            </a:r>
            <a:endParaRPr dirty="0">
              <a:latin typeface="+mn-lt"/>
              <a:cs typeface="Lucida Sans"/>
            </a:endParaRPr>
          </a:p>
          <a:p>
            <a:pPr marL="7938" marR="3175">
              <a:lnSpc>
                <a:spcPct val="90000"/>
              </a:lnSpc>
              <a:spcBef>
                <a:spcPts val="738"/>
              </a:spcBef>
            </a:pPr>
            <a:r>
              <a:rPr spc="-50" dirty="0">
                <a:solidFill>
                  <a:srgbClr val="F2F4F4"/>
                </a:solidFill>
                <a:latin typeface="+mn-lt"/>
                <a:cs typeface="Lucida Sans"/>
              </a:rPr>
              <a:t>Periodically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audit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Kubernetes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control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plane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and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dirty="0">
                <a:solidFill>
                  <a:srgbClr val="F2F4F4"/>
                </a:solidFill>
                <a:latin typeface="+mn-lt"/>
                <a:cs typeface="Lucida Sans"/>
              </a:rPr>
              <a:t>AWS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 CloudTrail 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logs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16" dirty="0">
                <a:solidFill>
                  <a:srgbClr val="F2F4F4"/>
                </a:solidFill>
                <a:latin typeface="+mn-lt"/>
                <a:cs typeface="Lucida Sans"/>
              </a:rPr>
              <a:t>suspicious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activity</a:t>
            </a:r>
            <a:endParaRPr dirty="0">
              <a:latin typeface="+mn-lt"/>
              <a:cs typeface="Lucida Sans"/>
            </a:endParaRPr>
          </a:p>
          <a:p>
            <a:pPr marL="293688" marR="273050" indent="-285750">
              <a:lnSpc>
                <a:spcPct val="90500"/>
              </a:lnSpc>
              <a:spcBef>
                <a:spcPts val="706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Search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for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annotations </a:t>
            </a:r>
            <a:r>
              <a:rPr spc="-88" dirty="0">
                <a:solidFill>
                  <a:srgbClr val="E56CDF"/>
                </a:solidFill>
                <a:latin typeface="+mn-lt"/>
                <a:cs typeface="Lucida Sans"/>
              </a:rPr>
              <a:t>authorization.k8s.io/decision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and </a:t>
            </a:r>
            <a:r>
              <a:rPr spc="-66" dirty="0">
                <a:solidFill>
                  <a:srgbClr val="E56CDF"/>
                </a:solidFill>
                <a:latin typeface="+mn-lt"/>
                <a:cs typeface="Lucida Sans"/>
              </a:rPr>
              <a:t>authorization.k8s.io/reason </a:t>
            </a:r>
            <a:r>
              <a:rPr spc="-22" dirty="0">
                <a:solidFill>
                  <a:srgbClr val="F2F4F4"/>
                </a:solidFill>
                <a:latin typeface="+mn-lt"/>
                <a:cs typeface="Lucida Sans"/>
              </a:rPr>
              <a:t>to</a:t>
            </a:r>
            <a:r>
              <a:rPr spc="-11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ascertain</a:t>
            </a: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38" dirty="0">
                <a:solidFill>
                  <a:srgbClr val="F2F4F4"/>
                </a:solidFill>
                <a:latin typeface="+mn-lt"/>
                <a:cs typeface="Lucida Sans"/>
              </a:rPr>
              <a:t>why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a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call</a:t>
            </a:r>
            <a:endParaRPr dirty="0">
              <a:latin typeface="+mn-lt"/>
              <a:cs typeface="Lucida Sans"/>
            </a:endParaRPr>
          </a:p>
          <a:p>
            <a:pPr marL="293688">
              <a:lnSpc>
                <a:spcPts val="2116"/>
              </a:lnSpc>
            </a:pP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was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0" dirty="0">
                <a:solidFill>
                  <a:srgbClr val="F2F4F4"/>
                </a:solidFill>
                <a:latin typeface="+mn-lt"/>
                <a:cs typeface="Lucida Sans"/>
              </a:rPr>
              <a:t>allowed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/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denied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3921" y="1079183"/>
            <a:ext cx="3889375" cy="2292487"/>
          </a:xfrm>
          <a:prstGeom prst="rect">
            <a:avLst/>
          </a:prstGeom>
        </p:spPr>
        <p:txBody>
          <a:bodyPr vert="horz" wrap="square" lIns="0" tIns="39688" rIns="0" bIns="0" rtlCol="0">
            <a:spAutoFit/>
          </a:bodyPr>
          <a:lstStyle/>
          <a:p>
            <a:pPr marL="7938" marR="127397">
              <a:lnSpc>
                <a:spcPts val="2188"/>
              </a:lnSpc>
              <a:spcBef>
                <a:spcPts val="313"/>
              </a:spcBef>
            </a:pPr>
            <a:r>
              <a:rPr spc="-56" dirty="0">
                <a:solidFill>
                  <a:srgbClr val="F2F4F4"/>
                </a:solidFill>
                <a:latin typeface="+mn-lt"/>
                <a:cs typeface="Lucida Sans"/>
              </a:rPr>
              <a:t>Immediately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isolate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pods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you 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suspect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have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been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compromised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44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Remove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09" dirty="0">
                <a:solidFill>
                  <a:srgbClr val="F2F4F4"/>
                </a:solidFill>
                <a:latin typeface="+mn-lt"/>
                <a:cs typeface="Lucida Sans"/>
              </a:rPr>
              <a:t>/</a:t>
            </a:r>
            <a:r>
              <a:rPr spc="-8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change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" dirty="0">
                <a:solidFill>
                  <a:srgbClr val="F2F4F4"/>
                </a:solidFill>
                <a:latin typeface="+mn-lt"/>
                <a:cs typeface="Lucida Sans"/>
              </a:rPr>
              <a:t>labels</a:t>
            </a:r>
            <a:endParaRPr dirty="0">
              <a:latin typeface="+mn-lt"/>
              <a:cs typeface="Lucida Sans"/>
            </a:endParaRPr>
          </a:p>
          <a:p>
            <a:pPr marL="293688" marR="767556" indent="-285750">
              <a:lnSpc>
                <a:spcPts val="2131"/>
              </a:lnSpc>
              <a:spcBef>
                <a:spcPts val="822"/>
              </a:spcBef>
              <a:tabLst>
                <a:tab pos="293291" algn="l"/>
              </a:tabLst>
            </a:pPr>
            <a:r>
              <a:rPr spc="-31" dirty="0">
                <a:solidFill>
                  <a:srgbClr val="F2F4F4"/>
                </a:solidFill>
                <a:latin typeface="+mn-lt"/>
              </a:rPr>
              <a:t>•</a:t>
            </a:r>
            <a:r>
              <a:rPr dirty="0">
                <a:solidFill>
                  <a:srgbClr val="F2F4F4"/>
                </a:solidFill>
                <a:latin typeface="+mn-lt"/>
              </a:rPr>
              <a:t>	</a:t>
            </a:r>
            <a:r>
              <a:rPr spc="-75" dirty="0">
                <a:solidFill>
                  <a:srgbClr val="F2F4F4"/>
                </a:solidFill>
                <a:latin typeface="+mn-lt"/>
                <a:cs typeface="Lucida Sans"/>
              </a:rPr>
              <a:t>Create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network</a:t>
            </a:r>
            <a:r>
              <a:rPr spc="-78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policy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to </a:t>
            </a:r>
            <a:r>
              <a:rPr spc="-66" dirty="0">
                <a:solidFill>
                  <a:srgbClr val="F2F4F4"/>
                </a:solidFill>
                <a:latin typeface="+mn-lt"/>
                <a:cs typeface="Lucida Sans"/>
              </a:rPr>
              <a:t>isolate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7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6" dirty="0">
                <a:solidFill>
                  <a:srgbClr val="F2F4F4"/>
                </a:solidFill>
                <a:latin typeface="+mn-lt"/>
                <a:cs typeface="Lucida Sans"/>
              </a:rPr>
              <a:t>pod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512"/>
              </a:spcBef>
              <a:tabLst>
                <a:tab pos="293291" algn="l"/>
              </a:tabLst>
            </a:pPr>
            <a:r>
              <a:rPr spc="-31" dirty="0">
                <a:solidFill>
                  <a:srgbClr val="E8882B"/>
                </a:solidFill>
                <a:latin typeface="+mn-lt"/>
              </a:rPr>
              <a:t>•</a:t>
            </a:r>
            <a:r>
              <a:rPr dirty="0">
                <a:solidFill>
                  <a:srgbClr val="E8882B"/>
                </a:solidFill>
                <a:latin typeface="+mn-lt"/>
              </a:rPr>
              <a:t>	</a:t>
            </a:r>
            <a:r>
              <a:rPr u="heavy" spc="-153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kube-</a:t>
            </a:r>
            <a:r>
              <a:rPr u="heavy" spc="-19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+mn-lt"/>
                <a:cs typeface="Lucida Sans"/>
              </a:rPr>
              <a:t>forensics</a:t>
            </a:r>
            <a:endParaRPr dirty="0">
              <a:latin typeface="+mn-lt"/>
              <a:cs typeface="Lucida Sans"/>
            </a:endParaRPr>
          </a:p>
          <a:p>
            <a:pPr marL="7938">
              <a:spcBef>
                <a:spcPts val="478"/>
              </a:spcBef>
            </a:pPr>
            <a:r>
              <a:rPr spc="-103" dirty="0">
                <a:solidFill>
                  <a:srgbClr val="F2F4F4"/>
                </a:solidFill>
                <a:latin typeface="+mn-lt"/>
                <a:cs typeface="Lucida Sans"/>
              </a:rPr>
              <a:t>Cordon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4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1" dirty="0">
                <a:solidFill>
                  <a:srgbClr val="F2F4F4"/>
                </a:solidFill>
                <a:latin typeface="+mn-lt"/>
                <a:cs typeface="Lucida Sans"/>
              </a:rPr>
              <a:t>instance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31" dirty="0">
                <a:solidFill>
                  <a:srgbClr val="F2F4F4"/>
                </a:solidFill>
                <a:latin typeface="+mn-lt"/>
                <a:cs typeface="Lucida Sans"/>
              </a:rPr>
              <a:t>(if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63" dirty="0">
                <a:solidFill>
                  <a:srgbClr val="F2F4F4"/>
                </a:solidFill>
                <a:latin typeface="+mn-lt"/>
                <a:cs typeface="Lucida Sans"/>
              </a:rPr>
              <a:t>necessary)</a:t>
            </a:r>
            <a:endParaRPr dirty="0">
              <a:latin typeface="+mn-lt"/>
              <a:cs typeface="Lucida Sans"/>
            </a:endParaRPr>
          </a:p>
          <a:p>
            <a:pPr marL="293688" marR="736600" indent="-285750" algn="just">
              <a:lnSpc>
                <a:spcPct val="90000"/>
              </a:lnSpc>
              <a:spcBef>
                <a:spcPts val="766"/>
              </a:spcBef>
            </a:pPr>
            <a:r>
              <a:rPr dirty="0">
                <a:solidFill>
                  <a:srgbClr val="F2F4F4"/>
                </a:solidFill>
                <a:latin typeface="+mn-lt"/>
              </a:rPr>
              <a:t>•</a:t>
            </a:r>
            <a:r>
              <a:rPr spc="318" dirty="0">
                <a:solidFill>
                  <a:srgbClr val="F2F4F4"/>
                </a:solidFill>
                <a:latin typeface="+mn-lt"/>
              </a:rPr>
              <a:t>  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Capture</a:t>
            </a:r>
            <a:r>
              <a:rPr spc="-7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4" dirty="0">
                <a:solidFill>
                  <a:srgbClr val="F2F4F4"/>
                </a:solidFill>
                <a:latin typeface="+mn-lt"/>
                <a:cs typeface="Lucida Sans"/>
              </a:rPr>
              <a:t>volatile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34" dirty="0">
                <a:solidFill>
                  <a:srgbClr val="F2F4F4"/>
                </a:solidFill>
                <a:latin typeface="+mn-lt"/>
                <a:cs typeface="Lucida Sans"/>
              </a:rPr>
              <a:t>artifacts </a:t>
            </a:r>
            <a:r>
              <a:rPr spc="-106" dirty="0">
                <a:solidFill>
                  <a:srgbClr val="F2F4F4"/>
                </a:solidFill>
                <a:latin typeface="+mn-lt"/>
                <a:cs typeface="Lucida Sans"/>
              </a:rPr>
              <a:t>on</a:t>
            </a:r>
            <a:r>
              <a:rPr spc="-53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44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worker</a:t>
            </a:r>
            <a:r>
              <a:rPr spc="-6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00" dirty="0">
                <a:solidFill>
                  <a:srgbClr val="F2F4F4"/>
                </a:solidFill>
                <a:latin typeface="+mn-lt"/>
                <a:cs typeface="Lucida Sans"/>
              </a:rPr>
              <a:t>node,</a:t>
            </a:r>
            <a:r>
              <a:rPr spc="-5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97" dirty="0">
                <a:solidFill>
                  <a:srgbClr val="F2F4F4"/>
                </a:solidFill>
                <a:latin typeface="+mn-lt"/>
                <a:cs typeface="Lucida Sans"/>
              </a:rPr>
              <a:t>e.g., </a:t>
            </a:r>
            <a:r>
              <a:rPr spc="-84" dirty="0">
                <a:solidFill>
                  <a:srgbClr val="F2F4F4"/>
                </a:solidFill>
                <a:latin typeface="+mn-lt"/>
                <a:cs typeface="Lucida Sans"/>
              </a:rPr>
              <a:t>memory,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22" dirty="0">
                <a:solidFill>
                  <a:srgbClr val="F2F4F4"/>
                </a:solidFill>
                <a:latin typeface="+mn-lt"/>
                <a:cs typeface="Lucida Sans"/>
              </a:rPr>
              <a:t>disk,</a:t>
            </a:r>
            <a:r>
              <a:rPr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pc="-13" dirty="0">
                <a:solidFill>
                  <a:srgbClr val="F2F4F4"/>
                </a:solidFill>
                <a:latin typeface="+mn-lt"/>
                <a:cs typeface="Lucida Sans"/>
              </a:rPr>
              <a:t>etc.</a:t>
            </a:r>
            <a:endParaRPr dirty="0">
              <a:latin typeface="+mn-lt"/>
              <a:cs typeface="Lucida San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D4A2D5C-C8E7-D668-B61E-B1A5745A33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768" y="226377"/>
            <a:ext cx="825738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lang="en-US" sz="4500" spc="-38" dirty="0">
                <a:latin typeface="+mj-lt"/>
              </a:rPr>
              <a:t>Auditing &amp; Forensics</a:t>
            </a:r>
            <a:endParaRPr sz="4500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126D-AF75-D2F8-FE5E-BF9B1300B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862445"/>
            <a:ext cx="5924092" cy="876408"/>
          </a:xfrm>
        </p:spPr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6F351-9156-597B-8AE0-3D8CFB4F0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1738853"/>
            <a:ext cx="4114800" cy="3507621"/>
          </a:xfrm>
        </p:spPr>
        <p:txBody>
          <a:bodyPr/>
          <a:lstStyle/>
          <a:p>
            <a:pPr marL="285744" indent="-304792" algn="l" defTabSz="1219170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W</a:t>
            </a:r>
            <a:r>
              <a:rPr lang="en-US" sz="1000" dirty="0">
                <a:solidFill>
                  <a:schemeClr val="bg1"/>
                </a:solidFill>
                <a:sym typeface="Arial"/>
              </a:rPr>
              <a:t>orking as MTS3 Site Reliability Engineer at VMWare Software India PVT. LTD.</a:t>
            </a:r>
          </a:p>
          <a:p>
            <a:pPr marL="0" indent="0" algn="l" defTabSz="1219170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75000"/>
                </a:schemeClr>
              </a:buClr>
            </a:pPr>
            <a:endParaRPr lang="en-US" sz="1000" dirty="0">
              <a:solidFill>
                <a:schemeClr val="bg1"/>
              </a:solidFill>
            </a:endParaRPr>
          </a:p>
          <a:p>
            <a:pPr marL="285744" indent="-304792" algn="l" defTabSz="1219170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sym typeface="Arial"/>
              </a:rPr>
              <a:t>Open-Source Enthusiast, A firm believer in the power of community education.</a:t>
            </a:r>
          </a:p>
          <a:p>
            <a:pPr marL="285744" indent="-304792" algn="l" defTabSz="1219170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 marL="285744" indent="-304792" algn="l" defTabSz="1219170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sym typeface="Arial"/>
              </a:rPr>
              <a:t>Google Summer Of Code Admin since 2018, Mentor, Mentee 2022 @</a:t>
            </a:r>
            <a:r>
              <a:rPr lang="en-US" sz="1000" dirty="0" err="1">
                <a:solidFill>
                  <a:schemeClr val="bg1"/>
                </a:solidFill>
                <a:sym typeface="Arial"/>
              </a:rPr>
              <a:t>PEcAn</a:t>
            </a:r>
            <a:r>
              <a:rPr lang="en-US" sz="1000" dirty="0">
                <a:solidFill>
                  <a:schemeClr val="bg1"/>
                </a:solidFill>
                <a:sym typeface="Arial"/>
              </a:rPr>
              <a:t> Project</a:t>
            </a:r>
          </a:p>
          <a:p>
            <a:pPr marL="285744" indent="-304792" algn="l" defTabSz="1219170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sym typeface="Arial"/>
            </a:endParaRPr>
          </a:p>
          <a:p>
            <a:pPr marL="285744" indent="-304792" algn="l" defTabSz="1219170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sym typeface="Arial"/>
              </a:rPr>
              <a:t>GSoD</a:t>
            </a:r>
            <a:r>
              <a:rPr lang="en-US" sz="1000" dirty="0">
                <a:solidFill>
                  <a:schemeClr val="bg1"/>
                </a:solidFill>
                <a:sym typeface="Arial"/>
              </a:rPr>
              <a:t>, </a:t>
            </a:r>
            <a:r>
              <a:rPr lang="en-US" sz="1000" dirty="0" err="1">
                <a:solidFill>
                  <a:schemeClr val="bg1"/>
                </a:solidFill>
                <a:sym typeface="Arial"/>
              </a:rPr>
              <a:t>GSSoC</a:t>
            </a:r>
            <a:r>
              <a:rPr lang="en-US" sz="1000" dirty="0">
                <a:solidFill>
                  <a:schemeClr val="bg1"/>
                </a:solidFill>
                <a:sym typeface="Arial"/>
              </a:rPr>
              <a:t>, </a:t>
            </a:r>
            <a:r>
              <a:rPr lang="en-US" sz="1000" dirty="0" err="1">
                <a:solidFill>
                  <a:schemeClr val="bg1"/>
                </a:solidFill>
                <a:sym typeface="Arial"/>
              </a:rPr>
              <a:t>Github</a:t>
            </a:r>
            <a:r>
              <a:rPr lang="en-US" sz="1000" dirty="0">
                <a:solidFill>
                  <a:schemeClr val="bg1"/>
                </a:solidFill>
                <a:sym typeface="Arial"/>
              </a:rPr>
              <a:t> Externship, SIH mentor</a:t>
            </a:r>
          </a:p>
          <a:p>
            <a:pPr marL="285744" indent="-304792" algn="l" defTabSz="1219170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 marL="285744" indent="-304792" algn="l" defTabSz="1219170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sym typeface="Arial"/>
              </a:rPr>
              <a:t>CKS | CKA | CKAD | EX180 | Prometheus | Terraform Certified</a:t>
            </a:r>
          </a:p>
          <a:p>
            <a:pPr marL="285744" indent="-304792" algn="l" defTabSz="1219170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sym typeface="Arial"/>
            </a:endParaRPr>
          </a:p>
          <a:p>
            <a:pPr marL="285744" indent="-304792" algn="l" defTabSz="1219170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sym typeface="Arial"/>
              </a:rPr>
              <a:t>Mentored 5000+ students &amp; professionals across India for career guidance, Job Search, Open Source, Cloud Native #</a:t>
            </a:r>
            <a:r>
              <a:rPr lang="en-US" sz="1000" dirty="0" err="1">
                <a:solidFill>
                  <a:schemeClr val="bg1"/>
                </a:solidFill>
                <a:sym typeface="Arial"/>
              </a:rPr>
              <a:t>GetFitWithSagar</a:t>
            </a:r>
            <a:endParaRPr lang="en-US" sz="1000" dirty="0">
              <a:solidFill>
                <a:schemeClr val="bg1"/>
              </a:solidFill>
            </a:endParaRPr>
          </a:p>
          <a:p>
            <a:pPr marL="0" indent="-304792" defTabSz="1219170">
              <a:lnSpc>
                <a:spcPct val="9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900D4A2-7705-125F-80D4-A4E1925B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19810" cy="1166092"/>
          </a:xfrm>
          <a:prstGeom prst="rect">
            <a:avLst/>
          </a:prstGeom>
        </p:spPr>
      </p:pic>
      <p:pic>
        <p:nvPicPr>
          <p:cNvPr id="5" name="Picture 4" descr="A person sitt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412CA64C-8C9F-310A-FD99-A41E2710C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" r="6534" b="2"/>
          <a:stretch/>
        </p:blipFill>
        <p:spPr>
          <a:xfrm>
            <a:off x="6412733" y="2075239"/>
            <a:ext cx="1962917" cy="26963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599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3D4A2D5C-C8E7-D668-B61E-B1A5745A33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768" y="226377"/>
            <a:ext cx="825738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lang="en-US" sz="4500" spc="-38" dirty="0">
                <a:latin typeface="+mj-lt"/>
              </a:rPr>
              <a:t>AWS Observability tools</a:t>
            </a:r>
            <a:endParaRPr sz="4500" dirty="0">
              <a:latin typeface="+mj-l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4134868-EABE-F715-FCA5-7EBEDF3A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8407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0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768" y="226377"/>
            <a:ext cx="8778081" cy="1405834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sz="4500" spc="-94" dirty="0">
                <a:latin typeface="+mj-lt"/>
              </a:rPr>
              <a:t>Amazon</a:t>
            </a:r>
            <a:r>
              <a:rPr sz="4500" spc="-341" dirty="0">
                <a:latin typeface="+mj-lt"/>
              </a:rPr>
              <a:t> </a:t>
            </a:r>
            <a:r>
              <a:rPr sz="4500" spc="125" dirty="0">
                <a:latin typeface="+mj-lt"/>
              </a:rPr>
              <a:t>EKS</a:t>
            </a:r>
            <a:r>
              <a:rPr sz="4500" spc="-331" dirty="0">
                <a:latin typeface="+mj-lt"/>
              </a:rPr>
              <a:t> </a:t>
            </a:r>
            <a:r>
              <a:rPr sz="4500" spc="-75" dirty="0">
                <a:latin typeface="+mj-lt"/>
              </a:rPr>
              <a:t>best</a:t>
            </a:r>
            <a:r>
              <a:rPr sz="4500" spc="-334" dirty="0">
                <a:latin typeface="+mj-lt"/>
              </a:rPr>
              <a:t> </a:t>
            </a:r>
            <a:r>
              <a:rPr sz="4500" spc="-78" dirty="0">
                <a:latin typeface="+mj-lt"/>
              </a:rPr>
              <a:t>practices</a:t>
            </a:r>
            <a:r>
              <a:rPr sz="4500" spc="-341" dirty="0">
                <a:latin typeface="+mj-lt"/>
              </a:rPr>
              <a:t> </a:t>
            </a:r>
            <a:r>
              <a:rPr sz="4500" spc="-66" dirty="0">
                <a:latin typeface="+mj-lt"/>
              </a:rPr>
              <a:t>guide</a:t>
            </a:r>
            <a:r>
              <a:rPr sz="4500" spc="-334" dirty="0">
                <a:latin typeface="+mj-lt"/>
              </a:rPr>
              <a:t> </a:t>
            </a:r>
            <a:r>
              <a:rPr sz="4500" dirty="0">
                <a:latin typeface="+mj-lt"/>
              </a:rPr>
              <a:t>for</a:t>
            </a:r>
            <a:r>
              <a:rPr sz="4500" spc="-338" dirty="0">
                <a:latin typeface="+mj-lt"/>
              </a:rPr>
              <a:t> </a:t>
            </a:r>
            <a:r>
              <a:rPr sz="4500" spc="-22" dirty="0">
                <a:latin typeface="+mj-lt"/>
              </a:rPr>
              <a:t>security</a:t>
            </a:r>
            <a:endParaRPr sz="450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769" y="4266248"/>
            <a:ext cx="5321300" cy="31579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2000" u="heavy" spc="-100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Lucida Sans"/>
                <a:cs typeface="Lucida Sans"/>
              </a:rPr>
              <a:t>https://aws.github.io/aws-</a:t>
            </a:r>
            <a:r>
              <a:rPr sz="2000" u="heavy" spc="-184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Lucida Sans"/>
                <a:cs typeface="Lucida Sans"/>
              </a:rPr>
              <a:t>eks-</a:t>
            </a:r>
            <a:r>
              <a:rPr sz="2000" u="heavy" spc="-138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Lucida Sans"/>
                <a:cs typeface="Lucida Sans"/>
              </a:rPr>
              <a:t>best-</a:t>
            </a:r>
            <a:r>
              <a:rPr sz="2000" u="heavy" spc="-56" dirty="0">
                <a:solidFill>
                  <a:srgbClr val="E8882B"/>
                </a:solidFill>
                <a:uFill>
                  <a:solidFill>
                    <a:srgbClr val="E8882B"/>
                  </a:solidFill>
                </a:uFill>
                <a:latin typeface="Lucida Sans"/>
                <a:cs typeface="Lucida Sans"/>
              </a:rPr>
              <a:t>practices/</a:t>
            </a:r>
            <a:endParaRPr sz="2000">
              <a:latin typeface="Lucida Sans"/>
              <a:cs typeface="Lucida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768" y="1071885"/>
            <a:ext cx="5158268" cy="31943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769" y="1364933"/>
            <a:ext cx="7412831" cy="65171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293688" indent="-285750">
              <a:spcBef>
                <a:spcPts val="6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sz="1600" spc="-53" dirty="0">
                <a:solidFill>
                  <a:srgbClr val="F2F4F4"/>
                </a:solidFill>
                <a:latin typeface="+mn-lt"/>
                <a:cs typeface="Lucida Sans"/>
              </a:rPr>
              <a:t>Security</a:t>
            </a:r>
            <a:r>
              <a:rPr sz="1600" spc="-8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122" dirty="0">
                <a:solidFill>
                  <a:srgbClr val="F2F4F4"/>
                </a:solidFill>
                <a:latin typeface="+mn-lt"/>
                <a:cs typeface="Lucida Sans"/>
              </a:rPr>
              <a:t>is</a:t>
            </a:r>
            <a:r>
              <a:rPr sz="1600" spc="-75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88" dirty="0">
                <a:solidFill>
                  <a:srgbClr val="F2F4F4"/>
                </a:solidFill>
                <a:latin typeface="+mn-lt"/>
                <a:cs typeface="Lucida Sans"/>
              </a:rPr>
              <a:t>everyone’s</a:t>
            </a:r>
            <a:r>
              <a:rPr sz="1600" spc="-75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25" dirty="0">
                <a:solidFill>
                  <a:srgbClr val="F2F4F4"/>
                </a:solidFill>
                <a:latin typeface="+mn-lt"/>
                <a:cs typeface="Lucida Sans"/>
              </a:rPr>
              <a:t>responsibility</a:t>
            </a:r>
            <a:endParaRPr sz="1600" dirty="0">
              <a:latin typeface="+mn-lt"/>
              <a:cs typeface="Lucida Sans"/>
            </a:endParaRPr>
          </a:p>
          <a:p>
            <a:pPr marL="293688" marR="3175" indent="-285750">
              <a:lnSpc>
                <a:spcPct val="182500"/>
              </a:lnSpc>
              <a:spcBef>
                <a:spcPts val="59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sz="1600" spc="-66" dirty="0">
                <a:solidFill>
                  <a:srgbClr val="F2F4F4"/>
                </a:solidFill>
                <a:latin typeface="+mn-lt"/>
                <a:cs typeface="Lucida Sans"/>
              </a:rPr>
              <a:t>Understand</a:t>
            </a:r>
            <a:r>
              <a:rPr sz="1600"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41" dirty="0">
                <a:solidFill>
                  <a:srgbClr val="F2F4F4"/>
                </a:solidFill>
                <a:latin typeface="+mn-lt"/>
                <a:cs typeface="Lucida Sans"/>
              </a:rPr>
              <a:t>the</a:t>
            </a:r>
            <a:r>
              <a:rPr sz="1600" spc="-100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94" dirty="0">
                <a:solidFill>
                  <a:srgbClr val="F2F4F4"/>
                </a:solidFill>
                <a:latin typeface="+mn-lt"/>
                <a:cs typeface="Lucida Sans"/>
              </a:rPr>
              <a:t>shared</a:t>
            </a:r>
            <a:r>
              <a:rPr sz="1600" spc="-91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75" dirty="0">
                <a:solidFill>
                  <a:srgbClr val="F2F4F4"/>
                </a:solidFill>
                <a:latin typeface="+mn-lt"/>
                <a:cs typeface="Lucida Sans"/>
              </a:rPr>
              <a:t>responsibility</a:t>
            </a:r>
            <a:r>
              <a:rPr sz="1600" spc="-94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22" dirty="0">
                <a:solidFill>
                  <a:srgbClr val="F2F4F4"/>
                </a:solidFill>
                <a:latin typeface="+mn-lt"/>
                <a:cs typeface="Lucida Sans"/>
              </a:rPr>
              <a:t>model </a:t>
            </a:r>
            <a:r>
              <a:rPr sz="1600" spc="-44" dirty="0">
                <a:solidFill>
                  <a:srgbClr val="F2F4F4"/>
                </a:solidFill>
                <a:latin typeface="+mn-lt"/>
                <a:cs typeface="Lucida Sans"/>
              </a:rPr>
              <a:t>Shifting</a:t>
            </a:r>
            <a:r>
              <a:rPr sz="1600" spc="-109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6" dirty="0">
                <a:solidFill>
                  <a:srgbClr val="F2F4F4"/>
                </a:solidFill>
                <a:latin typeface="+mn-lt"/>
                <a:cs typeface="Lucida Sans"/>
              </a:rPr>
              <a:t>lef</a:t>
            </a:r>
            <a:r>
              <a:rPr lang="en-US" sz="1600" spc="-6" dirty="0">
                <a:solidFill>
                  <a:srgbClr val="F2F4F4"/>
                </a:solidFill>
                <a:latin typeface="+mn-lt"/>
                <a:cs typeface="Lucida Sans"/>
              </a:rPr>
              <a:t>t </a:t>
            </a:r>
            <a:r>
              <a:rPr sz="1600" spc="-71" dirty="0">
                <a:solidFill>
                  <a:srgbClr val="F2F4F4"/>
                </a:solidFill>
                <a:latin typeface="+mn-lt"/>
                <a:cs typeface="Lucida Sans"/>
              </a:rPr>
              <a:t>and</a:t>
            </a:r>
            <a:r>
              <a:rPr sz="1600" spc="-106" dirty="0">
                <a:solidFill>
                  <a:srgbClr val="F2F4F4"/>
                </a:solidFill>
                <a:latin typeface="+mn-lt"/>
                <a:cs typeface="Lucida Sans"/>
              </a:rPr>
              <a:t> </a:t>
            </a:r>
            <a:r>
              <a:rPr sz="1600" spc="-6" dirty="0">
                <a:solidFill>
                  <a:srgbClr val="F2F4F4"/>
                </a:solidFill>
                <a:latin typeface="+mn-lt"/>
                <a:cs typeface="Lucida Sans"/>
              </a:rPr>
              <a:t>DevSecOps</a:t>
            </a:r>
            <a:endParaRPr sz="1600" dirty="0">
              <a:latin typeface="+mn-lt"/>
              <a:cs typeface="Lucida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769" y="226377"/>
            <a:ext cx="802243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sz="4500" spc="-91" dirty="0">
                <a:latin typeface="+mj-lt"/>
              </a:rPr>
              <a:t>Closing</a:t>
            </a:r>
            <a:r>
              <a:rPr sz="4500" spc="-331" dirty="0">
                <a:latin typeface="+mj-lt"/>
              </a:rPr>
              <a:t> </a:t>
            </a:r>
            <a:r>
              <a:rPr sz="4500" spc="-47" dirty="0">
                <a:latin typeface="+mj-lt"/>
              </a:rPr>
              <a:t>thoughts</a:t>
            </a:r>
            <a:endParaRPr sz="4500" dirty="0">
              <a:latin typeface="+mj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769" y="226377"/>
            <a:ext cx="8022431" cy="713337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lang="en-US" sz="4500" spc="-91" dirty="0">
                <a:latin typeface="+mj-lt"/>
              </a:rPr>
              <a:t>Connect with me</a:t>
            </a:r>
            <a:endParaRPr sz="4500" dirty="0">
              <a:latin typeface="+mj-lt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6952BE68-2B08-F40B-D9BC-980914E3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340" y="1152475"/>
            <a:ext cx="3155660" cy="3155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2263A-F1B7-1253-AB17-40AA57381095}"/>
              </a:ext>
            </a:extLst>
          </p:cNvPr>
          <p:cNvSpPr txBox="1"/>
          <p:nvPr/>
        </p:nvSpPr>
        <p:spPr>
          <a:xfrm>
            <a:off x="477838" y="1562954"/>
            <a:ext cx="458787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297" indent="0">
              <a:spcAft>
                <a:spcPts val="600"/>
              </a:spcAft>
              <a:buNone/>
            </a:pPr>
            <a:r>
              <a:rPr lang="en-US" sz="1700" dirty="0">
                <a:solidFill>
                  <a:schemeClr val="bg1"/>
                </a:solidFill>
              </a:rPr>
              <a:t>     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https://www.linkedin.com/in/sagar-utekar/</a:t>
            </a:r>
            <a:endParaRPr lang="en-US" sz="1400" dirty="0">
              <a:solidFill>
                <a:schemeClr val="bg1"/>
              </a:solidFill>
            </a:endParaRPr>
          </a:p>
          <a:p>
            <a:pPr marL="114297" indent="0">
              <a:spcAft>
                <a:spcPts val="600"/>
              </a:spcAft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pPr marL="114297" indent="0">
              <a:spcAft>
                <a:spcPts val="600"/>
              </a:spcAft>
              <a:buNone/>
            </a:pPr>
            <a:r>
              <a:rPr lang="en-US" sz="1700" dirty="0">
                <a:solidFill>
                  <a:schemeClr val="bg1"/>
                </a:solidFill>
              </a:rPr>
              <a:t>      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https://twitter.com/me_sagar_utekar</a:t>
            </a:r>
            <a:endParaRPr lang="en-US" sz="1400" dirty="0">
              <a:solidFill>
                <a:schemeClr val="bg1"/>
              </a:solidFill>
            </a:endParaRPr>
          </a:p>
          <a:p>
            <a:pPr marL="114297" indent="0">
              <a:spcAft>
                <a:spcPts val="600"/>
              </a:spcAft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297" indent="0">
              <a:spcAft>
                <a:spcPts val="600"/>
              </a:spcAft>
              <a:buNone/>
            </a:pPr>
            <a:r>
              <a:rPr lang="en-US" sz="1700" dirty="0">
                <a:solidFill>
                  <a:schemeClr val="bg1"/>
                </a:solidFill>
              </a:rPr>
              <a:t>                </a:t>
            </a:r>
          </a:p>
          <a:p>
            <a:pPr marL="114297" indent="0">
              <a:spcAft>
                <a:spcPts val="600"/>
              </a:spcAft>
              <a:buNone/>
            </a:pPr>
            <a:r>
              <a:rPr lang="en-US" sz="17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https://github.com/Sagar2366</a:t>
            </a:r>
            <a:endParaRPr lang="en-US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46B8DD-7E1D-C6F9-9416-16CDE71E3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72" y="1562954"/>
            <a:ext cx="507980" cy="507980"/>
          </a:xfrm>
          <a:prstGeom prst="rect">
            <a:avLst/>
          </a:prstGeom>
        </p:spPr>
      </p:pic>
      <p:pic>
        <p:nvPicPr>
          <p:cNvPr id="8" name="Picture 7" descr="A picture containing ax, vector graphics&#10;&#10;Description automatically generated">
            <a:extLst>
              <a:ext uri="{FF2B5EF4-FFF2-40B4-BE49-F238E27FC236}">
                <a16:creationId xmlns:a16="http://schemas.microsoft.com/office/drawing/2014/main" id="{32FE66E4-5427-F41A-0958-1912D58E8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72" y="2282411"/>
            <a:ext cx="578677" cy="5786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91D4DA-FDE0-CC08-DFEC-F35B7C791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72" y="3072565"/>
            <a:ext cx="578676" cy="5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38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7302C6D-C5B2-CA66-161B-8C761E21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" y="0"/>
            <a:ext cx="1808018" cy="871273"/>
          </a:xfrm>
          <a:prstGeom prst="rect">
            <a:avLst/>
          </a:prstGeom>
        </p:spPr>
      </p:pic>
      <p:pic>
        <p:nvPicPr>
          <p:cNvPr id="3" name="Picture 2" descr="A picture containing text, person, wall, indoor&#10;&#10;Description automatically generated">
            <a:extLst>
              <a:ext uri="{FF2B5EF4-FFF2-40B4-BE49-F238E27FC236}">
                <a16:creationId xmlns:a16="http://schemas.microsoft.com/office/drawing/2014/main" id="{A2FFDDDF-9D11-DB9D-2D0D-9905D0B23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2182991" y="1022350"/>
            <a:ext cx="6592710" cy="3708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126D-AF75-D2F8-FE5E-BF9B1300B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862445"/>
            <a:ext cx="2919845" cy="87640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6F351-9156-597B-8AE0-3D8CFB4F0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1738853"/>
            <a:ext cx="4114800" cy="3296697"/>
          </a:xfrm>
        </p:spPr>
        <p:txBody>
          <a:bodyPr/>
          <a:lstStyle/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dirty="0"/>
              <a:t>Containers challenges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dirty="0"/>
              <a:t>The shared responsibility model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dirty="0"/>
              <a:t>Kubernetes security best practices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dirty="0"/>
              <a:t>Observability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900D4A2-7705-125F-80D4-A4E1925B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19810" cy="11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9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2589" y="0"/>
            <a:ext cx="3661410" cy="424624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8769" y="1956117"/>
            <a:ext cx="3076178" cy="1170192"/>
          </a:xfrm>
          <a:prstGeom prst="rect">
            <a:avLst/>
          </a:prstGeom>
        </p:spPr>
        <p:txBody>
          <a:bodyPr spcFirstLastPara="1" vert="horz" wrap="square" lIns="0" tIns="66675" rIns="0" bIns="0" rtlCol="0" anchor="t" anchorCtr="0">
            <a:spAutoFit/>
          </a:bodyPr>
          <a:lstStyle/>
          <a:p>
            <a:pPr marL="7938" marR="3175">
              <a:lnSpc>
                <a:spcPct val="89700"/>
              </a:lnSpc>
              <a:spcBef>
                <a:spcPts val="525"/>
              </a:spcBef>
            </a:pPr>
            <a:r>
              <a:rPr lang="en-US" sz="3750" spc="-78" dirty="0">
                <a:latin typeface="+mn-lt"/>
              </a:rPr>
              <a:t>Container Challenges</a:t>
            </a:r>
            <a:endParaRPr sz="3750" dirty="0">
              <a:latin typeface="+mn-lt"/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035347C-6E0D-C1AF-EB5D-443A3897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19810" cy="11660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6363-D7F5-D9BD-205D-7EEB0CEE3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518" y="968033"/>
            <a:ext cx="6858000" cy="845236"/>
          </a:xfrm>
        </p:spPr>
        <p:txBody>
          <a:bodyPr/>
          <a:lstStyle/>
          <a:p>
            <a:pPr algn="l"/>
            <a:r>
              <a:rPr lang="en-US" dirty="0"/>
              <a:t>Container 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7F64A-B472-38EA-992F-D17BF6E36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518" y="1688361"/>
            <a:ext cx="6858000" cy="3523010"/>
          </a:xfrm>
        </p:spPr>
        <p:txBody>
          <a:bodyPr/>
          <a:lstStyle/>
          <a:p>
            <a:pPr marL="12700" algn="l">
              <a:lnSpc>
                <a:spcPct val="100000"/>
              </a:lnSpc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lang="en-IN" sz="1200" spc="-125" dirty="0">
                <a:solidFill>
                  <a:srgbClr val="F2F4F4"/>
                </a:solidFill>
                <a:latin typeface="Lucida Sans"/>
                <a:cs typeface="Lucida Sans"/>
              </a:rPr>
              <a:t>Processes</a:t>
            </a:r>
            <a:r>
              <a:rPr lang="en-IN" sz="1200" spc="-114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20" dirty="0">
                <a:solidFill>
                  <a:srgbClr val="F2F4F4"/>
                </a:solidFill>
                <a:latin typeface="Lucida Sans"/>
                <a:cs typeface="Lucida Sans"/>
              </a:rPr>
              <a:t>running</a:t>
            </a:r>
            <a:r>
              <a:rPr lang="en-IN" sz="1200" spc="-114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10" dirty="0">
                <a:solidFill>
                  <a:srgbClr val="F2F4F4"/>
                </a:solidFill>
                <a:latin typeface="Lucida Sans"/>
                <a:cs typeface="Lucida Sans"/>
              </a:rPr>
              <a:t>on </a:t>
            </a:r>
            <a:r>
              <a:rPr lang="en-IN" sz="1200" spc="-80" dirty="0">
                <a:solidFill>
                  <a:srgbClr val="F2F4F4"/>
                </a:solidFill>
                <a:latin typeface="Lucida Sans"/>
                <a:cs typeface="Lucida Sans"/>
              </a:rPr>
              <a:t>a</a:t>
            </a:r>
            <a:r>
              <a:rPr lang="en-IN" sz="1200" spc="-114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25" dirty="0">
                <a:solidFill>
                  <a:srgbClr val="F2F4F4"/>
                </a:solidFill>
                <a:latin typeface="Lucida Sans"/>
                <a:cs typeface="Lucida Sans"/>
              </a:rPr>
              <a:t>shared</a:t>
            </a:r>
            <a:r>
              <a:rPr lang="en-IN" sz="1200" spc="-120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0" dirty="0">
                <a:solidFill>
                  <a:srgbClr val="F2F4F4"/>
                </a:solidFill>
                <a:latin typeface="Lucida Sans"/>
                <a:cs typeface="Lucida Sans"/>
              </a:rPr>
              <a:t>host, often share a network interface</a:t>
            </a:r>
            <a:endParaRPr lang="en-IN" sz="1200" dirty="0">
              <a:latin typeface="Lucida Sans"/>
              <a:cs typeface="Lucida Sans"/>
            </a:endParaRPr>
          </a:p>
          <a:p>
            <a:pPr marL="12700" marR="276225" algn="l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</a:pPr>
            <a:r>
              <a:rPr lang="en-IN" sz="1200" spc="-85" dirty="0">
                <a:solidFill>
                  <a:srgbClr val="F2F4F4"/>
                </a:solidFill>
                <a:latin typeface="Lucida Sans"/>
                <a:cs typeface="Lucida Sans"/>
              </a:rPr>
              <a:t>Isolation</a:t>
            </a:r>
            <a:r>
              <a:rPr lang="en-IN" sz="1200" spc="-110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00" dirty="0">
                <a:solidFill>
                  <a:srgbClr val="F2F4F4"/>
                </a:solidFill>
                <a:latin typeface="Lucida Sans"/>
                <a:cs typeface="Lucida Sans"/>
              </a:rPr>
              <a:t>implemented</a:t>
            </a:r>
            <a:r>
              <a:rPr lang="en-IN" sz="1200" spc="-110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80" dirty="0">
                <a:solidFill>
                  <a:srgbClr val="F2F4F4"/>
                </a:solidFill>
                <a:latin typeface="Lucida Sans"/>
                <a:cs typeface="Lucida Sans"/>
              </a:rPr>
              <a:t>by</a:t>
            </a:r>
            <a:r>
              <a:rPr lang="en-IN" sz="1200" spc="-110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60" dirty="0">
                <a:solidFill>
                  <a:srgbClr val="F2F4F4"/>
                </a:solidFill>
                <a:latin typeface="Lucida Sans"/>
                <a:cs typeface="Lucida Sans"/>
              </a:rPr>
              <a:t>Linux</a:t>
            </a:r>
            <a:r>
              <a:rPr lang="en-IN" sz="1200" spc="-110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00" dirty="0">
                <a:solidFill>
                  <a:srgbClr val="F2F4F4"/>
                </a:solidFill>
                <a:latin typeface="Lucida Sans"/>
                <a:cs typeface="Lucida Sans"/>
              </a:rPr>
              <a:t>namespaces </a:t>
            </a:r>
            <a:r>
              <a:rPr lang="en-IN" sz="1200" spc="-105" dirty="0">
                <a:solidFill>
                  <a:srgbClr val="F2F4F4"/>
                </a:solidFill>
                <a:latin typeface="Lucida Sans"/>
                <a:cs typeface="Lucida Sans"/>
              </a:rPr>
              <a:t>and</a:t>
            </a:r>
            <a:r>
              <a:rPr lang="en-IN" sz="1200" spc="-125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0" dirty="0" err="1">
                <a:solidFill>
                  <a:srgbClr val="F2F4F4"/>
                </a:solidFill>
                <a:latin typeface="Lucida Sans"/>
                <a:cs typeface="Lucida Sans"/>
              </a:rPr>
              <a:t>cgroups</a:t>
            </a:r>
            <a:endParaRPr lang="en-IN" sz="1200" dirty="0">
              <a:latin typeface="Lucida Sans"/>
              <a:cs typeface="Lucida Sans"/>
            </a:endParaRPr>
          </a:p>
          <a:p>
            <a:pPr marL="12700" algn="l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IN" sz="1200" spc="-30" dirty="0">
                <a:solidFill>
                  <a:srgbClr val="F2F4F4"/>
                </a:solidFill>
                <a:latin typeface="Lucida Sans"/>
                <a:cs typeface="Lucida Sans"/>
              </a:rPr>
              <a:t>Immutable, Short</a:t>
            </a:r>
            <a:r>
              <a:rPr lang="en-IN" sz="1200" spc="-175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0" dirty="0">
                <a:solidFill>
                  <a:srgbClr val="F2F4F4"/>
                </a:solidFill>
                <a:latin typeface="Lucida Sans"/>
                <a:cs typeface="Lucida Sans"/>
              </a:rPr>
              <a:t>lifespans</a:t>
            </a:r>
            <a:endParaRPr lang="en-IN" sz="1200" dirty="0">
              <a:latin typeface="Lucida Sans"/>
              <a:cs typeface="Lucida Sans"/>
            </a:endParaRPr>
          </a:p>
          <a:p>
            <a:pPr marL="12700" marR="67310" algn="l">
              <a:lnSpc>
                <a:spcPct val="100000"/>
              </a:lnSpc>
              <a:spcBef>
                <a:spcPts val="1335"/>
              </a:spcBef>
              <a:buFont typeface="Arial" panose="020B0604020202020204" pitchFamily="34" charset="0"/>
              <a:buChar char="•"/>
            </a:pPr>
            <a:r>
              <a:rPr lang="en-IN" sz="1200" spc="-90" dirty="0">
                <a:solidFill>
                  <a:srgbClr val="F2F4F4"/>
                </a:solidFill>
                <a:latin typeface="Lucida Sans"/>
                <a:cs typeface="Lucida Sans"/>
              </a:rPr>
              <a:t>Traditional</a:t>
            </a:r>
            <a:r>
              <a:rPr lang="en-IN" sz="1200" spc="-114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55" dirty="0">
                <a:solidFill>
                  <a:srgbClr val="F2F4F4"/>
                </a:solidFill>
                <a:latin typeface="Lucida Sans"/>
                <a:cs typeface="Lucida Sans"/>
              </a:rPr>
              <a:t>/</a:t>
            </a:r>
            <a:r>
              <a:rPr lang="en-IN" sz="1200" spc="-110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95" dirty="0">
                <a:solidFill>
                  <a:srgbClr val="F2F4F4"/>
                </a:solidFill>
                <a:latin typeface="Lucida Sans"/>
                <a:cs typeface="Lucida Sans"/>
              </a:rPr>
              <a:t>legacy</a:t>
            </a:r>
            <a:r>
              <a:rPr lang="en-IN" sz="1200" spc="-114" dirty="0">
                <a:solidFill>
                  <a:srgbClr val="F2F4F4"/>
                </a:solidFill>
                <a:latin typeface="Lucida Sans"/>
                <a:cs typeface="Lucida Sans"/>
              </a:rPr>
              <a:t> security</a:t>
            </a:r>
            <a:r>
              <a:rPr lang="en-IN" sz="1200" spc="-120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85" dirty="0">
                <a:solidFill>
                  <a:srgbClr val="F2F4F4"/>
                </a:solidFill>
                <a:latin typeface="Lucida Sans"/>
                <a:cs typeface="Lucida Sans"/>
              </a:rPr>
              <a:t>software</a:t>
            </a:r>
            <a:r>
              <a:rPr lang="en-IN" sz="1200" spc="-120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75" dirty="0">
                <a:solidFill>
                  <a:srgbClr val="F2F4F4"/>
                </a:solidFill>
                <a:latin typeface="Lucida Sans"/>
                <a:cs typeface="Lucida Sans"/>
              </a:rPr>
              <a:t>is</a:t>
            </a:r>
            <a:r>
              <a:rPr lang="en-IN" sz="1200" spc="-114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20" dirty="0">
                <a:solidFill>
                  <a:srgbClr val="F2F4F4"/>
                </a:solidFill>
                <a:latin typeface="Lucida Sans"/>
                <a:cs typeface="Lucida Sans"/>
              </a:rPr>
              <a:t>rarely </a:t>
            </a:r>
            <a:r>
              <a:rPr lang="en-IN" sz="1200" spc="-100" dirty="0">
                <a:solidFill>
                  <a:srgbClr val="F2F4F4"/>
                </a:solidFill>
                <a:latin typeface="Lucida Sans"/>
                <a:cs typeface="Lucida Sans"/>
              </a:rPr>
              <a:t>container</a:t>
            </a:r>
            <a:r>
              <a:rPr lang="en-IN" sz="1200" spc="-75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0" dirty="0">
                <a:solidFill>
                  <a:srgbClr val="F2F4F4"/>
                </a:solidFill>
                <a:latin typeface="Lucida Sans"/>
                <a:cs typeface="Lucida Sans"/>
              </a:rPr>
              <a:t>aware</a:t>
            </a:r>
            <a:endParaRPr lang="en-IN" sz="1200" dirty="0">
              <a:latin typeface="Lucida Sans"/>
              <a:cs typeface="Lucida Sans"/>
            </a:endParaRPr>
          </a:p>
          <a:p>
            <a:pPr marL="171450" indent="-171450" algn="l">
              <a:lnSpc>
                <a:spcPct val="100000"/>
              </a:lnSpc>
              <a:spcBef>
                <a:spcPts val="800"/>
              </a:spcBef>
              <a:buFont typeface="Wingdings" pitchFamily="2" charset="2"/>
              <a:buChar char="Ø"/>
              <a:tabLst>
                <a:tab pos="469265" algn="l"/>
              </a:tabLst>
            </a:pPr>
            <a:r>
              <a:rPr lang="en-IN" sz="1200" spc="-10" dirty="0">
                <a:solidFill>
                  <a:srgbClr val="F2F4F4"/>
                </a:solidFill>
                <a:latin typeface="Lucida Sans"/>
                <a:cs typeface="Lucida Sans"/>
              </a:rPr>
              <a:t> Firewalls</a:t>
            </a:r>
            <a:endParaRPr lang="en-IN" sz="1200" dirty="0">
              <a:latin typeface="Lucida Sans"/>
              <a:cs typeface="Lucida Sans"/>
            </a:endParaRPr>
          </a:p>
          <a:p>
            <a:pPr marL="171450" indent="-171450" algn="l">
              <a:lnSpc>
                <a:spcPct val="100000"/>
              </a:lnSpc>
              <a:spcBef>
                <a:spcPts val="800"/>
              </a:spcBef>
              <a:buFont typeface="Wingdings" pitchFamily="2" charset="2"/>
              <a:buChar char="Ø"/>
              <a:tabLst>
                <a:tab pos="469265" algn="l"/>
              </a:tabLst>
            </a:pPr>
            <a:r>
              <a:rPr lang="en-IN" sz="1200" spc="-105" dirty="0">
                <a:solidFill>
                  <a:srgbClr val="F2F4F4"/>
                </a:solidFill>
                <a:latin typeface="Lucida Sans"/>
                <a:cs typeface="Lucida Sans"/>
              </a:rPr>
              <a:t> Intrusion</a:t>
            </a:r>
            <a:r>
              <a:rPr lang="en-IN" sz="1200" spc="-120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85" dirty="0">
                <a:solidFill>
                  <a:srgbClr val="F2F4F4"/>
                </a:solidFill>
                <a:latin typeface="Lucida Sans"/>
                <a:cs typeface="Lucida Sans"/>
              </a:rPr>
              <a:t>detection</a:t>
            </a:r>
            <a:r>
              <a:rPr lang="en-IN" sz="1200" spc="-120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25" dirty="0">
                <a:solidFill>
                  <a:srgbClr val="F2F4F4"/>
                </a:solidFill>
                <a:latin typeface="Lucida Sans"/>
                <a:cs typeface="Lucida Sans"/>
              </a:rPr>
              <a:t>system </a:t>
            </a:r>
            <a:r>
              <a:rPr lang="en-IN" sz="1200" spc="-45" dirty="0">
                <a:solidFill>
                  <a:srgbClr val="F2F4F4"/>
                </a:solidFill>
                <a:latin typeface="Lucida Sans"/>
                <a:cs typeface="Lucida Sans"/>
              </a:rPr>
              <a:t>(IDS)</a:t>
            </a:r>
            <a:r>
              <a:rPr lang="en-IN" sz="1200" spc="-125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55" dirty="0">
                <a:solidFill>
                  <a:srgbClr val="F2F4F4"/>
                </a:solidFill>
                <a:latin typeface="Lucida Sans"/>
                <a:cs typeface="Lucida Sans"/>
              </a:rPr>
              <a:t>/</a:t>
            </a:r>
            <a:r>
              <a:rPr lang="en-IN" sz="1200" spc="-135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65" dirty="0">
                <a:solidFill>
                  <a:srgbClr val="F2F4F4"/>
                </a:solidFill>
                <a:latin typeface="Lucida Sans"/>
                <a:cs typeface="Lucida Sans"/>
              </a:rPr>
              <a:t>Intrusion </a:t>
            </a:r>
            <a:r>
              <a:rPr lang="en-IN" sz="1200" spc="-95" dirty="0">
                <a:solidFill>
                  <a:srgbClr val="F2F4F4"/>
                </a:solidFill>
                <a:latin typeface="Lucida Sans"/>
                <a:cs typeface="Lucida Sans"/>
              </a:rPr>
              <a:t>prevention</a:t>
            </a:r>
            <a:r>
              <a:rPr lang="en-IN" sz="1200" spc="-85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25" dirty="0">
                <a:solidFill>
                  <a:srgbClr val="F2F4F4"/>
                </a:solidFill>
                <a:latin typeface="Lucida Sans"/>
                <a:cs typeface="Lucida Sans"/>
              </a:rPr>
              <a:t>system</a:t>
            </a:r>
            <a:r>
              <a:rPr lang="en-IN" sz="1200" spc="-85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0" dirty="0">
                <a:solidFill>
                  <a:srgbClr val="F2F4F4"/>
                </a:solidFill>
                <a:latin typeface="Lucida Sans"/>
                <a:cs typeface="Lucida Sans"/>
              </a:rPr>
              <a:t>(IPS)</a:t>
            </a:r>
            <a:endParaRPr lang="en-IN" sz="1200" dirty="0">
              <a:latin typeface="Lucida Sans"/>
              <a:cs typeface="Lucida Sans"/>
            </a:endParaRPr>
          </a:p>
          <a:p>
            <a:pPr marL="171450" indent="-171450" algn="l">
              <a:lnSpc>
                <a:spcPct val="100000"/>
              </a:lnSpc>
              <a:spcBef>
                <a:spcPts val="800"/>
              </a:spcBef>
              <a:buFont typeface="Wingdings" pitchFamily="2" charset="2"/>
              <a:buChar char="Ø"/>
              <a:tabLst>
                <a:tab pos="469265" algn="l"/>
              </a:tabLst>
            </a:pPr>
            <a:r>
              <a:rPr lang="en-IN" sz="1200" spc="-80" dirty="0">
                <a:solidFill>
                  <a:srgbClr val="F2F4F4"/>
                </a:solidFill>
                <a:latin typeface="Lucida Sans"/>
                <a:cs typeface="Lucida Sans"/>
              </a:rPr>
              <a:t> Data</a:t>
            </a:r>
            <a:r>
              <a:rPr lang="en-IN" sz="1200" spc="-140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50" dirty="0">
                <a:solidFill>
                  <a:srgbClr val="F2F4F4"/>
                </a:solidFill>
                <a:latin typeface="Lucida Sans"/>
                <a:cs typeface="Lucida Sans"/>
              </a:rPr>
              <a:t>loss</a:t>
            </a:r>
            <a:r>
              <a:rPr lang="en-IN" sz="1200" spc="-135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85" dirty="0">
                <a:solidFill>
                  <a:srgbClr val="F2F4F4"/>
                </a:solidFill>
                <a:latin typeface="Lucida Sans"/>
                <a:cs typeface="Lucida Sans"/>
              </a:rPr>
              <a:t>prevention</a:t>
            </a:r>
            <a:r>
              <a:rPr lang="en-IN" sz="1200" spc="-135" dirty="0">
                <a:solidFill>
                  <a:srgbClr val="F2F4F4"/>
                </a:solidFill>
                <a:latin typeface="Lucida Sans"/>
                <a:cs typeface="Lucida Sans"/>
              </a:rPr>
              <a:t> </a:t>
            </a:r>
            <a:r>
              <a:rPr lang="en-IN" sz="1200" spc="-10" dirty="0">
                <a:solidFill>
                  <a:srgbClr val="F2F4F4"/>
                </a:solidFill>
                <a:latin typeface="Lucida Sans"/>
                <a:cs typeface="Lucida Sans"/>
              </a:rPr>
              <a:t>(DLP)</a:t>
            </a:r>
            <a:endParaRPr lang="en-IN" sz="1200" dirty="0">
              <a:latin typeface="Lucida Sans"/>
              <a:cs typeface="Lucida Sans"/>
            </a:endParaRPr>
          </a:p>
          <a:p>
            <a:pPr marL="171450" indent="-171450" algn="l">
              <a:lnSpc>
                <a:spcPct val="100000"/>
              </a:lnSpc>
              <a:spcBef>
                <a:spcPts val="800"/>
              </a:spcBef>
              <a:buFont typeface="Wingdings" pitchFamily="2" charset="2"/>
              <a:buChar char="Ø"/>
              <a:tabLst>
                <a:tab pos="469265" algn="l"/>
              </a:tabLst>
            </a:pPr>
            <a:r>
              <a:rPr lang="en-IN" sz="1200" spc="-25" dirty="0">
                <a:solidFill>
                  <a:srgbClr val="F2F4F4"/>
                </a:solidFill>
                <a:latin typeface="Lucida Sans"/>
                <a:cs typeface="Lucida Sans"/>
              </a:rPr>
              <a:t>Forensics</a:t>
            </a:r>
            <a:endParaRPr lang="en-IN" sz="1200" dirty="0">
              <a:latin typeface="Lucida Sans"/>
              <a:cs typeface="Lucida Sans"/>
            </a:endParaRPr>
          </a:p>
          <a:p>
            <a:pPr marL="12700" algn="l">
              <a:lnSpc>
                <a:spcPct val="100000"/>
              </a:lnSpc>
              <a:spcBef>
                <a:spcPts val="840"/>
              </a:spcBef>
              <a:buFont typeface="Arial" panose="020B0604020202020204" pitchFamily="34" charset="0"/>
              <a:buChar char="•"/>
            </a:pPr>
            <a:r>
              <a:rPr lang="en-IN" sz="1200" spc="-60" dirty="0">
                <a:solidFill>
                  <a:srgbClr val="F2F4F4"/>
                </a:solidFill>
                <a:latin typeface="Lucida Sans"/>
                <a:cs typeface="Lucida Sans"/>
              </a:rPr>
              <a:t>Detecting and restricting container image sources and content</a:t>
            </a:r>
          </a:p>
          <a:p>
            <a:pPr marL="12700" algn="l">
              <a:lnSpc>
                <a:spcPct val="100000"/>
              </a:lnSpc>
              <a:spcBef>
                <a:spcPts val="840"/>
              </a:spcBef>
              <a:buFont typeface="Arial" panose="020B0604020202020204" pitchFamily="34" charset="0"/>
              <a:buChar char="•"/>
            </a:pPr>
            <a:r>
              <a:rPr lang="en-IN" sz="1200" spc="-60" dirty="0">
                <a:solidFill>
                  <a:srgbClr val="F2F4F4"/>
                </a:solidFill>
                <a:latin typeface="Lucida Sans"/>
                <a:cs typeface="Lucida Sans"/>
              </a:rPr>
              <a:t>Preventing malicious artifacts from getting into container images</a:t>
            </a:r>
            <a:endParaRPr lang="en-IN" sz="1200" dirty="0">
              <a:latin typeface="Lucida Sans"/>
              <a:cs typeface="Lucida Sans"/>
            </a:endParaRPr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65BC461-EAAE-927F-BDC6-1C330A00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19810" cy="11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4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2589" y="0"/>
            <a:ext cx="3661410" cy="424624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8769" y="1956117"/>
            <a:ext cx="3076178" cy="1689565"/>
          </a:xfrm>
          <a:prstGeom prst="rect">
            <a:avLst/>
          </a:prstGeom>
        </p:spPr>
        <p:txBody>
          <a:bodyPr spcFirstLastPara="1" vert="horz" wrap="square" lIns="0" tIns="66675" rIns="0" bIns="0" rtlCol="0" anchor="t" anchorCtr="0">
            <a:spAutoFit/>
          </a:bodyPr>
          <a:lstStyle/>
          <a:p>
            <a:pPr marL="7938" marR="3175">
              <a:lnSpc>
                <a:spcPct val="89700"/>
              </a:lnSpc>
              <a:spcBef>
                <a:spcPts val="525"/>
              </a:spcBef>
            </a:pPr>
            <a:r>
              <a:rPr sz="3750" spc="-78" dirty="0"/>
              <a:t>The</a:t>
            </a:r>
            <a:r>
              <a:rPr sz="3750" spc="-394" dirty="0"/>
              <a:t> </a:t>
            </a:r>
            <a:r>
              <a:rPr sz="3750" spc="-6" dirty="0"/>
              <a:t>shared </a:t>
            </a:r>
            <a:r>
              <a:rPr sz="3750" spc="-34" dirty="0"/>
              <a:t>responsibility </a:t>
            </a:r>
            <a:r>
              <a:rPr sz="3750" spc="-6" dirty="0"/>
              <a:t>model</a:t>
            </a:r>
            <a:endParaRPr sz="375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6ECF08F-1D86-8704-23C3-CC732106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19810" cy="11660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769" y="226377"/>
            <a:ext cx="5649913" cy="482504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sz="3000" spc="125" dirty="0"/>
              <a:t>EKS</a:t>
            </a:r>
            <a:r>
              <a:rPr sz="3000" spc="-328" dirty="0"/>
              <a:t> </a:t>
            </a:r>
            <a:r>
              <a:rPr sz="3000" spc="34" dirty="0"/>
              <a:t>with</a:t>
            </a:r>
            <a:r>
              <a:rPr sz="3000" spc="-331" dirty="0"/>
              <a:t> </a:t>
            </a:r>
            <a:r>
              <a:rPr sz="3000" spc="-159" dirty="0"/>
              <a:t>self-</a:t>
            </a:r>
            <a:r>
              <a:rPr sz="3000" spc="-71" dirty="0"/>
              <a:t>managed</a:t>
            </a:r>
            <a:r>
              <a:rPr sz="3000" spc="-328" dirty="0"/>
              <a:t> </a:t>
            </a:r>
            <a:r>
              <a:rPr sz="3000" spc="-6" dirty="0"/>
              <a:t>workers</a:t>
            </a:r>
            <a:endParaRPr sz="3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177" y="742820"/>
          <a:ext cx="4919264" cy="38675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2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11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1169">
                <a:tc gridSpan="8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500" spc="-1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Customer</a:t>
                      </a:r>
                      <a:r>
                        <a:rPr sz="1500" spc="-1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data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97631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169">
                <a:tc gridSpan="8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500" spc="-9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Container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14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images,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source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code,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IAM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55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0805" marR="167005">
                        <a:lnSpc>
                          <a:spcPct val="101400"/>
                        </a:lnSpc>
                      </a:pPr>
                      <a:r>
                        <a:rPr sz="900" spc="-4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Network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policies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</a:pPr>
                      <a:r>
                        <a:rPr sz="900" spc="-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RBAC</a:t>
                      </a:r>
                      <a:endParaRPr sz="900">
                        <a:latin typeface="Lucida Sans"/>
                        <a:cs typeface="Lucida Sans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bindings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3505" marR="154305">
                        <a:lnSpc>
                          <a:spcPct val="101400"/>
                        </a:lnSpc>
                        <a:spcBef>
                          <a:spcPts val="1200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Quotas </a:t>
                      </a:r>
                      <a:r>
                        <a:rPr sz="900" spc="-5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limit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ranges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174625">
                        <a:lnSpc>
                          <a:spcPct val="10140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HPA</a:t>
                      </a:r>
                      <a:r>
                        <a:rPr sz="900" spc="-10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 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VPA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7314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QOS</a:t>
                      </a:r>
                      <a:endParaRPr sz="900">
                        <a:latin typeface="Lucida Sans"/>
                        <a:cs typeface="Lucida Sans"/>
                      </a:endParaRPr>
                    </a:p>
                    <a:p>
                      <a:pPr marL="107314" marR="192405">
                        <a:lnSpc>
                          <a:spcPct val="101400"/>
                        </a:lnSpc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Pod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priority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265430">
                        <a:lnSpc>
                          <a:spcPct val="101400"/>
                        </a:lnSpc>
                        <a:spcBef>
                          <a:spcPts val="1200"/>
                        </a:spcBef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Pod 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security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policies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205740">
                        <a:lnSpc>
                          <a:spcPct val="101400"/>
                        </a:lnSpc>
                        <a:spcBef>
                          <a:spcPts val="1200"/>
                        </a:spcBef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Pod 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disruption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budgets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114935">
                        <a:lnSpc>
                          <a:spcPct val="101400"/>
                        </a:lnSpc>
                      </a:pPr>
                      <a:r>
                        <a:rPr sz="900" spc="-4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Cluster 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addons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394"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EKS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6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cluster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configuration</a:t>
                      </a:r>
                      <a:endParaRPr sz="1600">
                        <a:latin typeface="Lucida Sans"/>
                        <a:cs typeface="Lucida Sans"/>
                      </a:endParaRPr>
                    </a:p>
                  </a:txBody>
                  <a:tcPr marL="0" marR="0" marT="100013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153">
                <a:tc gridSpan="4"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Worker</a:t>
                      </a:r>
                      <a:r>
                        <a:rPr sz="1500" spc="-10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node </a:t>
                      </a:r>
                      <a:r>
                        <a:rPr sz="15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scaling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96838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72263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VPC</a:t>
                      </a:r>
                      <a:r>
                        <a:rPr sz="1500" spc="-114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configuration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96838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153"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500" spc="-3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OS,</a:t>
                      </a:r>
                      <a:r>
                        <a:rPr sz="1500" spc="-1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kubelet,</a:t>
                      </a:r>
                      <a:r>
                        <a:rPr sz="1500" spc="-114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0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CRI</a:t>
                      </a:r>
                      <a:r>
                        <a:rPr sz="1500" spc="-13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9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</a:t>
                      </a:r>
                      <a:r>
                        <a:rPr sz="1500" spc="-13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8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AMI</a:t>
                      </a:r>
                      <a:r>
                        <a:rPr sz="1500" spc="-1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configuration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105966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3279" y="742821"/>
          <a:ext cx="3178970" cy="3860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540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 marR="112395">
                        <a:lnSpc>
                          <a:spcPct val="99400"/>
                        </a:lnSpc>
                        <a:spcBef>
                          <a:spcPts val="1675"/>
                        </a:spcBef>
                      </a:pPr>
                      <a:r>
                        <a:rPr sz="1100" spc="-7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Kubernetes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control plane</a:t>
                      </a:r>
                      <a:endParaRPr sz="11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56C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14935">
                        <a:lnSpc>
                          <a:spcPts val="2125"/>
                        </a:lnSpc>
                      </a:pPr>
                      <a:r>
                        <a:rPr sz="11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API</a:t>
                      </a:r>
                      <a:endParaRPr sz="1100">
                        <a:latin typeface="Lucida Sans"/>
                        <a:cs typeface="Lucida Sans"/>
                      </a:endParaRPr>
                    </a:p>
                    <a:p>
                      <a:pPr marL="114935">
                        <a:lnSpc>
                          <a:spcPts val="2125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server</a:t>
                      </a:r>
                      <a:endParaRPr sz="11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827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02870" marR="161290">
                        <a:lnSpc>
                          <a:spcPts val="2090"/>
                        </a:lnSpc>
                      </a:pPr>
                      <a:r>
                        <a:rPr sz="11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Controller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manager</a:t>
                      </a:r>
                      <a:endParaRPr sz="11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827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2870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Scheduler</a:t>
                      </a:r>
                      <a:endParaRPr sz="11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82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56CD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190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00" spc="-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ETCD</a:t>
                      </a:r>
                      <a:endParaRPr sz="15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9827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444679" y="746194"/>
            <a:ext cx="0" cy="3860800"/>
          </a:xfrm>
          <a:custGeom>
            <a:avLst/>
            <a:gdLst/>
            <a:ahLst/>
            <a:cxnLst/>
            <a:rect l="l" t="t" r="r" b="b"/>
            <a:pathLst>
              <a:path h="6177280">
                <a:moveTo>
                  <a:pt x="0" y="0"/>
                </a:moveTo>
                <a:lnTo>
                  <a:pt x="1" y="6177116"/>
                </a:lnTo>
              </a:path>
            </a:pathLst>
          </a:custGeom>
          <a:ln w="412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75"/>
          </a:p>
        </p:txBody>
      </p:sp>
      <p:grpSp>
        <p:nvGrpSpPr>
          <p:cNvPr id="6" name="object 6"/>
          <p:cNvGrpSpPr/>
          <p:nvPr/>
        </p:nvGrpSpPr>
        <p:grpSpPr>
          <a:xfrm>
            <a:off x="6435932" y="4753639"/>
            <a:ext cx="296466" cy="230188"/>
            <a:chOff x="10297491" y="7605822"/>
            <a:chExt cx="474345" cy="368300"/>
          </a:xfrm>
        </p:grpSpPr>
        <p:sp>
          <p:nvSpPr>
            <p:cNvPr id="7" name="object 7"/>
            <p:cNvSpPr/>
            <p:nvPr/>
          </p:nvSpPr>
          <p:spPr>
            <a:xfrm>
              <a:off x="1030288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463106" y="0"/>
                  </a:moveTo>
                  <a:lnTo>
                    <a:pt x="0" y="0"/>
                  </a:lnTo>
                  <a:lnTo>
                    <a:pt x="0" y="357402"/>
                  </a:lnTo>
                  <a:lnTo>
                    <a:pt x="463106" y="357402"/>
                  </a:lnTo>
                  <a:lnTo>
                    <a:pt x="463106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8" name="object 8"/>
            <p:cNvSpPr/>
            <p:nvPr/>
          </p:nvSpPr>
          <p:spPr>
            <a:xfrm>
              <a:off x="1030288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0" y="0"/>
                  </a:moveTo>
                  <a:lnTo>
                    <a:pt x="463106" y="0"/>
                  </a:lnTo>
                  <a:lnTo>
                    <a:pt x="463106" y="357402"/>
                  </a:lnTo>
                  <a:lnTo>
                    <a:pt x="0" y="357402"/>
                  </a:lnTo>
                  <a:lnTo>
                    <a:pt x="0" y="0"/>
                  </a:lnTo>
                  <a:close/>
                </a:path>
              </a:pathLst>
            </a:custGeom>
            <a:ln w="10795">
              <a:solidFill>
                <a:srgbClr val="9827E5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86637" y="4769168"/>
            <a:ext cx="296466" cy="230188"/>
            <a:chOff x="653081" y="7605822"/>
            <a:chExt cx="474345" cy="368300"/>
          </a:xfrm>
        </p:grpSpPr>
        <p:sp>
          <p:nvSpPr>
            <p:cNvPr id="10" name="object 10"/>
            <p:cNvSpPr/>
            <p:nvPr/>
          </p:nvSpPr>
          <p:spPr>
            <a:xfrm>
              <a:off x="65847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463106" y="0"/>
                  </a:moveTo>
                  <a:lnTo>
                    <a:pt x="0" y="0"/>
                  </a:lnTo>
                  <a:lnTo>
                    <a:pt x="0" y="357402"/>
                  </a:lnTo>
                  <a:lnTo>
                    <a:pt x="463106" y="357402"/>
                  </a:lnTo>
                  <a:lnTo>
                    <a:pt x="463106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endParaRPr sz="875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847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0" y="0"/>
                  </a:moveTo>
                  <a:lnTo>
                    <a:pt x="463106" y="0"/>
                  </a:lnTo>
                  <a:lnTo>
                    <a:pt x="463106" y="357402"/>
                  </a:lnTo>
                  <a:lnTo>
                    <a:pt x="0" y="357402"/>
                  </a:lnTo>
                  <a:lnTo>
                    <a:pt x="0" y="0"/>
                  </a:lnTo>
                  <a:close/>
                </a:path>
              </a:pathLst>
            </a:custGeom>
            <a:ln w="10795">
              <a:solidFill>
                <a:srgbClr val="AA621D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777960" y="4769168"/>
            <a:ext cx="1361281" cy="200376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250" dirty="0">
                <a:solidFill>
                  <a:srgbClr val="FFFFFF"/>
                </a:solidFill>
                <a:latin typeface="Lucida Sans"/>
                <a:cs typeface="Lucida Sans"/>
              </a:rPr>
              <a:t>AWS</a:t>
            </a:r>
            <a:r>
              <a:rPr sz="1250" spc="-19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250" spc="-41" dirty="0">
                <a:solidFill>
                  <a:srgbClr val="FFFFFF"/>
                </a:solidFill>
                <a:latin typeface="Lucida Sans"/>
                <a:cs typeface="Lucida Sans"/>
              </a:rPr>
              <a:t>responsibility</a:t>
            </a:r>
            <a:endParaRPr sz="1250">
              <a:latin typeface="Lucida Sans"/>
              <a:cs typeface="Lucida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55803" y="4772461"/>
            <a:ext cx="1716088" cy="200376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250" spc="-59" dirty="0">
                <a:solidFill>
                  <a:srgbClr val="FFFFFF"/>
                </a:solidFill>
                <a:latin typeface="Lucida Sans"/>
                <a:cs typeface="Lucida Sans"/>
              </a:rPr>
              <a:t>Customer</a:t>
            </a:r>
            <a:r>
              <a:rPr sz="1250" spc="-53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250" spc="-41" dirty="0">
                <a:solidFill>
                  <a:srgbClr val="FFFFFF"/>
                </a:solidFill>
                <a:latin typeface="Lucida Sans"/>
                <a:cs typeface="Lucida Sans"/>
              </a:rPr>
              <a:t>responsibility</a:t>
            </a:r>
            <a:endParaRPr sz="125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769" y="226377"/>
            <a:ext cx="5620544" cy="482504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sz="3000" spc="125" dirty="0"/>
              <a:t>EKS</a:t>
            </a:r>
            <a:r>
              <a:rPr sz="3000" spc="-334" dirty="0"/>
              <a:t> </a:t>
            </a:r>
            <a:r>
              <a:rPr sz="3000" spc="34" dirty="0"/>
              <a:t>with</a:t>
            </a:r>
            <a:r>
              <a:rPr sz="3000" spc="-338" dirty="0"/>
              <a:t> </a:t>
            </a:r>
            <a:r>
              <a:rPr sz="3000" spc="-71" dirty="0"/>
              <a:t>managed</a:t>
            </a:r>
            <a:r>
              <a:rPr sz="3000" spc="-338" dirty="0"/>
              <a:t> </a:t>
            </a:r>
            <a:r>
              <a:rPr sz="3000" spc="-71" dirty="0"/>
              <a:t>node</a:t>
            </a:r>
            <a:r>
              <a:rPr sz="3000" spc="-334" dirty="0"/>
              <a:t> </a:t>
            </a:r>
            <a:r>
              <a:rPr sz="3000" spc="-50" dirty="0"/>
              <a:t>groups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560" y="4161094"/>
            <a:ext cx="4920401" cy="45420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8177" y="742820"/>
          <a:ext cx="4919264" cy="38675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2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11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1169">
                <a:tc gridSpan="8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500" spc="-1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Customer</a:t>
                      </a:r>
                      <a:r>
                        <a:rPr sz="1500" spc="-1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data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97631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169">
                <a:tc gridSpan="8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500" spc="-9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Container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14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images,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source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code,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IAM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55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0805" marR="167005">
                        <a:lnSpc>
                          <a:spcPct val="101400"/>
                        </a:lnSpc>
                      </a:pPr>
                      <a:r>
                        <a:rPr sz="900" spc="-4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Network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policies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</a:pPr>
                      <a:r>
                        <a:rPr sz="900" spc="-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RBAC</a:t>
                      </a:r>
                      <a:endParaRPr sz="900">
                        <a:latin typeface="Lucida Sans"/>
                        <a:cs typeface="Lucida Sans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bindings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3505" marR="154305">
                        <a:lnSpc>
                          <a:spcPct val="101400"/>
                        </a:lnSpc>
                        <a:spcBef>
                          <a:spcPts val="1200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Quotas </a:t>
                      </a:r>
                      <a:r>
                        <a:rPr sz="900" spc="-5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limit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ranges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174625">
                        <a:lnSpc>
                          <a:spcPct val="10140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HPA</a:t>
                      </a:r>
                      <a:r>
                        <a:rPr sz="900" spc="-10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 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VPA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7314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QOS</a:t>
                      </a:r>
                      <a:endParaRPr sz="900">
                        <a:latin typeface="Lucida Sans"/>
                        <a:cs typeface="Lucida Sans"/>
                      </a:endParaRPr>
                    </a:p>
                    <a:p>
                      <a:pPr marL="107314" marR="192405">
                        <a:lnSpc>
                          <a:spcPct val="101400"/>
                        </a:lnSpc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Pod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priority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265430">
                        <a:lnSpc>
                          <a:spcPct val="101400"/>
                        </a:lnSpc>
                        <a:spcBef>
                          <a:spcPts val="1200"/>
                        </a:spcBef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Pod 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security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policies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205740">
                        <a:lnSpc>
                          <a:spcPct val="101400"/>
                        </a:lnSpc>
                        <a:spcBef>
                          <a:spcPts val="1200"/>
                        </a:spcBef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Pod 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disruption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budgets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114935">
                        <a:lnSpc>
                          <a:spcPct val="101400"/>
                        </a:lnSpc>
                      </a:pPr>
                      <a:r>
                        <a:rPr sz="900" spc="-4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Cluster 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addons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394"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EKS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6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cluster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configuration</a:t>
                      </a:r>
                      <a:endParaRPr sz="1600">
                        <a:latin typeface="Lucida Sans"/>
                        <a:cs typeface="Lucida Sans"/>
                      </a:endParaRPr>
                    </a:p>
                  </a:txBody>
                  <a:tcPr marL="0" marR="0" marT="100013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153">
                <a:tc gridSpan="4"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Worker</a:t>
                      </a:r>
                      <a:r>
                        <a:rPr sz="1500" spc="-10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node </a:t>
                      </a:r>
                      <a:r>
                        <a:rPr sz="15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scaling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96838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E56CDF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72263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VPC</a:t>
                      </a:r>
                      <a:r>
                        <a:rPr sz="1500" spc="-114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configuration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96838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E56CDF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153"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500" spc="-3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OS,</a:t>
                      </a:r>
                      <a:r>
                        <a:rPr sz="1500" spc="-1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kubelet,</a:t>
                      </a:r>
                      <a:r>
                        <a:rPr sz="1500" spc="-114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0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CRI</a:t>
                      </a:r>
                      <a:r>
                        <a:rPr sz="1500" spc="-13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9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</a:t>
                      </a:r>
                      <a:r>
                        <a:rPr sz="1500" spc="-13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8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AMI</a:t>
                      </a:r>
                      <a:r>
                        <a:rPr sz="1500" spc="-1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configuration*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105966" marB="0">
                    <a:lnL w="12700">
                      <a:solidFill>
                        <a:srgbClr val="E56CDF"/>
                      </a:solidFill>
                      <a:prstDash val="solid"/>
                    </a:lnL>
                    <a:lnR w="12700">
                      <a:solidFill>
                        <a:srgbClr val="E56CDF"/>
                      </a:solidFill>
                      <a:prstDash val="solid"/>
                    </a:lnR>
                    <a:lnT w="12700">
                      <a:solidFill>
                        <a:srgbClr val="E56CDF"/>
                      </a:solidFill>
                      <a:prstDash val="solid"/>
                    </a:lnT>
                    <a:lnB w="12700">
                      <a:solidFill>
                        <a:srgbClr val="E56CD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553279" y="742821"/>
          <a:ext cx="3178970" cy="3860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540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 marR="112395">
                        <a:lnSpc>
                          <a:spcPct val="99400"/>
                        </a:lnSpc>
                        <a:spcBef>
                          <a:spcPts val="1675"/>
                        </a:spcBef>
                      </a:pPr>
                      <a:r>
                        <a:rPr sz="1100" spc="-7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Kubernetes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control plane</a:t>
                      </a:r>
                      <a:endParaRPr sz="11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56C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14935">
                        <a:lnSpc>
                          <a:spcPts val="2125"/>
                        </a:lnSpc>
                      </a:pPr>
                      <a:r>
                        <a:rPr sz="11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API</a:t>
                      </a:r>
                      <a:endParaRPr sz="1100">
                        <a:latin typeface="Lucida Sans"/>
                        <a:cs typeface="Lucida Sans"/>
                      </a:endParaRPr>
                    </a:p>
                    <a:p>
                      <a:pPr marL="114935">
                        <a:lnSpc>
                          <a:spcPts val="2125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server</a:t>
                      </a:r>
                      <a:endParaRPr sz="11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827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02870" marR="161290">
                        <a:lnSpc>
                          <a:spcPts val="2090"/>
                        </a:lnSpc>
                      </a:pPr>
                      <a:r>
                        <a:rPr sz="11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Controller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manager</a:t>
                      </a:r>
                      <a:endParaRPr sz="11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827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2870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Scheduler</a:t>
                      </a:r>
                      <a:endParaRPr sz="11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82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56CD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90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00" spc="-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ETCD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9827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444679" y="746194"/>
            <a:ext cx="0" cy="3860800"/>
          </a:xfrm>
          <a:custGeom>
            <a:avLst/>
            <a:gdLst/>
            <a:ahLst/>
            <a:cxnLst/>
            <a:rect l="l" t="t" r="r" b="b"/>
            <a:pathLst>
              <a:path h="6177280">
                <a:moveTo>
                  <a:pt x="0" y="0"/>
                </a:moveTo>
                <a:lnTo>
                  <a:pt x="1" y="6177116"/>
                </a:lnTo>
              </a:path>
            </a:pathLst>
          </a:custGeom>
          <a:ln w="412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75"/>
          </a:p>
        </p:txBody>
      </p:sp>
      <p:grpSp>
        <p:nvGrpSpPr>
          <p:cNvPr id="7" name="object 7"/>
          <p:cNvGrpSpPr/>
          <p:nvPr/>
        </p:nvGrpSpPr>
        <p:grpSpPr>
          <a:xfrm>
            <a:off x="6435932" y="4753639"/>
            <a:ext cx="296466" cy="230188"/>
            <a:chOff x="10297491" y="7605822"/>
            <a:chExt cx="474345" cy="368300"/>
          </a:xfrm>
        </p:grpSpPr>
        <p:sp>
          <p:nvSpPr>
            <p:cNvPr id="8" name="object 8"/>
            <p:cNvSpPr/>
            <p:nvPr/>
          </p:nvSpPr>
          <p:spPr>
            <a:xfrm>
              <a:off x="1030288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463106" y="0"/>
                  </a:moveTo>
                  <a:lnTo>
                    <a:pt x="0" y="0"/>
                  </a:lnTo>
                  <a:lnTo>
                    <a:pt x="0" y="357402"/>
                  </a:lnTo>
                  <a:lnTo>
                    <a:pt x="463106" y="357402"/>
                  </a:lnTo>
                  <a:lnTo>
                    <a:pt x="463106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9" name="object 9"/>
            <p:cNvSpPr/>
            <p:nvPr/>
          </p:nvSpPr>
          <p:spPr>
            <a:xfrm>
              <a:off x="1030288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0" y="0"/>
                  </a:moveTo>
                  <a:lnTo>
                    <a:pt x="463106" y="0"/>
                  </a:lnTo>
                  <a:lnTo>
                    <a:pt x="463106" y="357402"/>
                  </a:lnTo>
                  <a:lnTo>
                    <a:pt x="0" y="357402"/>
                  </a:lnTo>
                  <a:lnTo>
                    <a:pt x="0" y="0"/>
                  </a:lnTo>
                  <a:close/>
                </a:path>
              </a:pathLst>
            </a:custGeom>
            <a:ln w="10795">
              <a:solidFill>
                <a:srgbClr val="9827E5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265882" y="4739356"/>
            <a:ext cx="296466" cy="230188"/>
            <a:chOff x="653081" y="7605822"/>
            <a:chExt cx="474345" cy="368300"/>
          </a:xfrm>
        </p:grpSpPr>
        <p:sp>
          <p:nvSpPr>
            <p:cNvPr id="11" name="object 11"/>
            <p:cNvSpPr/>
            <p:nvPr/>
          </p:nvSpPr>
          <p:spPr>
            <a:xfrm>
              <a:off x="65847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463106" y="0"/>
                  </a:moveTo>
                  <a:lnTo>
                    <a:pt x="0" y="0"/>
                  </a:lnTo>
                  <a:lnTo>
                    <a:pt x="0" y="357402"/>
                  </a:lnTo>
                  <a:lnTo>
                    <a:pt x="463106" y="357402"/>
                  </a:lnTo>
                  <a:lnTo>
                    <a:pt x="463106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endParaRPr sz="875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5847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0" y="0"/>
                  </a:moveTo>
                  <a:lnTo>
                    <a:pt x="463106" y="0"/>
                  </a:lnTo>
                  <a:lnTo>
                    <a:pt x="463106" y="357402"/>
                  </a:lnTo>
                  <a:lnTo>
                    <a:pt x="0" y="357402"/>
                  </a:lnTo>
                  <a:lnTo>
                    <a:pt x="0" y="0"/>
                  </a:lnTo>
                  <a:close/>
                </a:path>
              </a:pathLst>
            </a:custGeom>
            <a:ln w="10795">
              <a:solidFill>
                <a:srgbClr val="AA621D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777960" y="4769168"/>
            <a:ext cx="1361281" cy="200376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250" dirty="0">
                <a:solidFill>
                  <a:srgbClr val="FFFFFF"/>
                </a:solidFill>
                <a:latin typeface="Lucida Sans"/>
                <a:cs typeface="Lucida Sans"/>
              </a:rPr>
              <a:t>AWS</a:t>
            </a:r>
            <a:r>
              <a:rPr sz="1250" spc="-19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250" spc="-41" dirty="0">
                <a:solidFill>
                  <a:srgbClr val="FFFFFF"/>
                </a:solidFill>
                <a:latin typeface="Lucida Sans"/>
                <a:cs typeface="Lucida Sans"/>
              </a:rPr>
              <a:t>responsibility</a:t>
            </a:r>
            <a:endParaRPr sz="1250">
              <a:latin typeface="Lucida Sans"/>
              <a:cs typeface="Lucida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1353" y="4750981"/>
            <a:ext cx="1716088" cy="200376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250" spc="-59" dirty="0">
                <a:solidFill>
                  <a:srgbClr val="FFFFFF"/>
                </a:solidFill>
                <a:latin typeface="Lucida Sans"/>
                <a:cs typeface="Lucida Sans"/>
              </a:rPr>
              <a:t>Customer</a:t>
            </a:r>
            <a:r>
              <a:rPr sz="1250" spc="-53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250" spc="-41" dirty="0">
                <a:solidFill>
                  <a:srgbClr val="FFFFFF"/>
                </a:solidFill>
                <a:latin typeface="Lucida Sans"/>
                <a:cs typeface="Lucida Sans"/>
              </a:rPr>
              <a:t>responsibility</a:t>
            </a:r>
            <a:endParaRPr sz="125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769" y="226377"/>
            <a:ext cx="3082528" cy="482504"/>
          </a:xfrm>
          <a:prstGeom prst="rect">
            <a:avLst/>
          </a:prstGeom>
        </p:spPr>
        <p:txBody>
          <a:bodyPr spcFirstLastPara="1" vert="horz" wrap="square" lIns="0" tIns="7938" rIns="0" bIns="0" rtlCol="0" anchor="t" anchorCtr="0">
            <a:spAutoFit/>
          </a:bodyPr>
          <a:lstStyle/>
          <a:p>
            <a:pPr marL="7938">
              <a:lnSpc>
                <a:spcPct val="100000"/>
              </a:lnSpc>
              <a:spcBef>
                <a:spcPts val="63"/>
              </a:spcBef>
            </a:pPr>
            <a:r>
              <a:rPr sz="3000" spc="125" dirty="0"/>
              <a:t>EKS</a:t>
            </a:r>
            <a:r>
              <a:rPr sz="3000" spc="-347" dirty="0"/>
              <a:t> </a:t>
            </a:r>
            <a:r>
              <a:rPr sz="3000" spc="156" dirty="0"/>
              <a:t>AWS</a:t>
            </a:r>
            <a:r>
              <a:rPr sz="3000" spc="-347" dirty="0"/>
              <a:t> </a:t>
            </a:r>
            <a:r>
              <a:rPr sz="3000" spc="-25" dirty="0"/>
              <a:t>Fargate</a:t>
            </a:r>
            <a:endParaRPr sz="3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178" y="742819"/>
          <a:ext cx="4919265" cy="3871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1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2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11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1169">
                <a:tc gridSpan="8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500" spc="-1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Customer</a:t>
                      </a:r>
                      <a:r>
                        <a:rPr sz="1500" spc="-1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data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97631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169">
                <a:tc gridSpan="8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500" spc="-9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Container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14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images,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source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code,</a:t>
                      </a:r>
                      <a:r>
                        <a:rPr sz="15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IAM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55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0805" marR="167005">
                        <a:lnSpc>
                          <a:spcPct val="101400"/>
                        </a:lnSpc>
                      </a:pPr>
                      <a:r>
                        <a:rPr sz="900" spc="-4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Network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policies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</a:pPr>
                      <a:r>
                        <a:rPr sz="900" spc="-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RBAC</a:t>
                      </a:r>
                      <a:endParaRPr sz="900">
                        <a:latin typeface="Lucida Sans"/>
                        <a:cs typeface="Lucida Sans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bindings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3505" marR="154305">
                        <a:lnSpc>
                          <a:spcPct val="101400"/>
                        </a:lnSpc>
                        <a:spcBef>
                          <a:spcPts val="1200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Quotas </a:t>
                      </a:r>
                      <a:r>
                        <a:rPr sz="900" spc="-5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limit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ranges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183515">
                        <a:lnSpc>
                          <a:spcPct val="10140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HPA</a:t>
                      </a:r>
                      <a:r>
                        <a:rPr sz="900" spc="-10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 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VPA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QOS</a:t>
                      </a:r>
                      <a:endParaRPr sz="900">
                        <a:latin typeface="Lucida Sans"/>
                        <a:cs typeface="Lucida Sans"/>
                      </a:endParaRPr>
                    </a:p>
                    <a:p>
                      <a:pPr marL="98425" marR="192405">
                        <a:lnSpc>
                          <a:spcPct val="101400"/>
                        </a:lnSpc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Pod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priority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265430">
                        <a:lnSpc>
                          <a:spcPct val="101400"/>
                        </a:lnSpc>
                        <a:spcBef>
                          <a:spcPts val="1200"/>
                        </a:spcBef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Pod 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security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policies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205740">
                        <a:lnSpc>
                          <a:spcPct val="101400"/>
                        </a:lnSpc>
                        <a:spcBef>
                          <a:spcPts val="1200"/>
                        </a:spcBef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Pod 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disruption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budgets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6680" marR="114935">
                        <a:lnSpc>
                          <a:spcPct val="101400"/>
                        </a:lnSpc>
                      </a:pPr>
                      <a:r>
                        <a:rPr sz="900" spc="-4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Cluster 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addons</a:t>
                      </a:r>
                      <a:endParaRPr sz="9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AA621D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32F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394"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EKS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600" spc="-9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cluster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configuration</a:t>
                      </a:r>
                      <a:endParaRPr sz="1600">
                        <a:latin typeface="Lucida Sans"/>
                        <a:cs typeface="Lucida Sans"/>
                      </a:endParaRPr>
                    </a:p>
                  </a:txBody>
                  <a:tcPr marL="0" marR="0" marT="100013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232F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25">
                <a:tc gridSpan="4"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Worker</a:t>
                      </a:r>
                      <a:r>
                        <a:rPr sz="1500" spc="-10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node </a:t>
                      </a:r>
                      <a:r>
                        <a:rPr sz="15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scaling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96838" marB="0">
                    <a:lnR w="12700">
                      <a:solidFill>
                        <a:srgbClr val="AA621D"/>
                      </a:solidFill>
                      <a:prstDash val="solid"/>
                    </a:lnR>
                    <a:solidFill>
                      <a:srgbClr val="9827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71374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VPC</a:t>
                      </a:r>
                      <a:r>
                        <a:rPr sz="1500" spc="-114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configuration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96838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8882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853"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500" spc="-3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OS,</a:t>
                      </a:r>
                      <a:r>
                        <a:rPr sz="1500" spc="-1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8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kubelet,</a:t>
                      </a:r>
                      <a:r>
                        <a:rPr sz="1500" spc="-114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0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CRI</a:t>
                      </a:r>
                      <a:r>
                        <a:rPr sz="1500" spc="-13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9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and</a:t>
                      </a:r>
                      <a:r>
                        <a:rPr sz="1500" spc="-13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8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AMI</a:t>
                      </a:r>
                      <a:r>
                        <a:rPr sz="1500" spc="-1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configuration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115094" marB="0">
                    <a:solidFill>
                      <a:srgbClr val="9827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3279" y="742821"/>
          <a:ext cx="3178970" cy="3860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540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 marR="112395">
                        <a:lnSpc>
                          <a:spcPct val="99400"/>
                        </a:lnSpc>
                        <a:spcBef>
                          <a:spcPts val="1675"/>
                        </a:spcBef>
                      </a:pPr>
                      <a:r>
                        <a:rPr sz="1100" spc="-7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Kubernetes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control plane</a:t>
                      </a:r>
                      <a:endParaRPr sz="11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56C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14935">
                        <a:lnSpc>
                          <a:spcPts val="2125"/>
                        </a:lnSpc>
                      </a:pPr>
                      <a:r>
                        <a:rPr sz="1100" spc="-25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API</a:t>
                      </a:r>
                      <a:endParaRPr sz="1100">
                        <a:latin typeface="Lucida Sans"/>
                        <a:cs typeface="Lucida Sans"/>
                      </a:endParaRPr>
                    </a:p>
                    <a:p>
                      <a:pPr marL="114935">
                        <a:lnSpc>
                          <a:spcPts val="2125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server</a:t>
                      </a:r>
                      <a:endParaRPr sz="11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827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02870" marR="161290">
                        <a:lnSpc>
                          <a:spcPts val="2090"/>
                        </a:lnSpc>
                      </a:pPr>
                      <a:r>
                        <a:rPr sz="1100" spc="-6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Controller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manager</a:t>
                      </a:r>
                      <a:endParaRPr sz="11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827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2870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Scheduler</a:t>
                      </a:r>
                      <a:endParaRPr sz="11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827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R w="12700">
                      <a:solidFill>
                        <a:srgbClr val="AA621D"/>
                      </a:solidFill>
                      <a:prstDash val="solid"/>
                    </a:lnR>
                    <a:lnT w="12700">
                      <a:solidFill>
                        <a:srgbClr val="AA621D"/>
                      </a:solidFill>
                      <a:prstDash val="solid"/>
                    </a:lnT>
                    <a:lnB w="12700">
                      <a:solidFill>
                        <a:srgbClr val="AA621D"/>
                      </a:solidFill>
                      <a:prstDash val="solid"/>
                    </a:lnB>
                    <a:solidFill>
                      <a:srgbClr val="E56CD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90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00" spc="-20" dirty="0">
                          <a:solidFill>
                            <a:srgbClr val="FFFFFF"/>
                          </a:solidFill>
                          <a:latin typeface="Lucida Sans"/>
                          <a:cs typeface="Lucida Sans"/>
                        </a:rPr>
                        <a:t>ETCD</a:t>
                      </a:r>
                      <a:endParaRPr sz="150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AA621D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9827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444679" y="746194"/>
            <a:ext cx="0" cy="3860800"/>
          </a:xfrm>
          <a:custGeom>
            <a:avLst/>
            <a:gdLst/>
            <a:ahLst/>
            <a:cxnLst/>
            <a:rect l="l" t="t" r="r" b="b"/>
            <a:pathLst>
              <a:path h="6177280">
                <a:moveTo>
                  <a:pt x="0" y="0"/>
                </a:moveTo>
                <a:lnTo>
                  <a:pt x="1" y="6177116"/>
                </a:lnTo>
              </a:path>
            </a:pathLst>
          </a:custGeom>
          <a:ln w="412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75"/>
          </a:p>
        </p:txBody>
      </p:sp>
      <p:grpSp>
        <p:nvGrpSpPr>
          <p:cNvPr id="6" name="object 6"/>
          <p:cNvGrpSpPr/>
          <p:nvPr/>
        </p:nvGrpSpPr>
        <p:grpSpPr>
          <a:xfrm>
            <a:off x="6435932" y="4753639"/>
            <a:ext cx="296466" cy="230188"/>
            <a:chOff x="10297491" y="7605822"/>
            <a:chExt cx="474345" cy="368300"/>
          </a:xfrm>
        </p:grpSpPr>
        <p:sp>
          <p:nvSpPr>
            <p:cNvPr id="7" name="object 7"/>
            <p:cNvSpPr/>
            <p:nvPr/>
          </p:nvSpPr>
          <p:spPr>
            <a:xfrm>
              <a:off x="1030288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463106" y="0"/>
                  </a:moveTo>
                  <a:lnTo>
                    <a:pt x="0" y="0"/>
                  </a:lnTo>
                  <a:lnTo>
                    <a:pt x="0" y="357402"/>
                  </a:lnTo>
                  <a:lnTo>
                    <a:pt x="463106" y="357402"/>
                  </a:lnTo>
                  <a:lnTo>
                    <a:pt x="463106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8" name="object 8"/>
            <p:cNvSpPr/>
            <p:nvPr/>
          </p:nvSpPr>
          <p:spPr>
            <a:xfrm>
              <a:off x="1030288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0" y="0"/>
                  </a:moveTo>
                  <a:lnTo>
                    <a:pt x="463106" y="0"/>
                  </a:lnTo>
                  <a:lnTo>
                    <a:pt x="463106" y="357402"/>
                  </a:lnTo>
                  <a:lnTo>
                    <a:pt x="0" y="357402"/>
                  </a:lnTo>
                  <a:lnTo>
                    <a:pt x="0" y="0"/>
                  </a:lnTo>
                  <a:close/>
                </a:path>
              </a:pathLst>
            </a:custGeom>
            <a:ln w="10795">
              <a:solidFill>
                <a:srgbClr val="9827E5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43064" y="4757013"/>
            <a:ext cx="296466" cy="230188"/>
            <a:chOff x="653081" y="7605822"/>
            <a:chExt cx="474345" cy="368300"/>
          </a:xfrm>
        </p:grpSpPr>
        <p:sp>
          <p:nvSpPr>
            <p:cNvPr id="10" name="object 10"/>
            <p:cNvSpPr/>
            <p:nvPr/>
          </p:nvSpPr>
          <p:spPr>
            <a:xfrm>
              <a:off x="65847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463106" y="0"/>
                  </a:moveTo>
                  <a:lnTo>
                    <a:pt x="0" y="0"/>
                  </a:lnTo>
                  <a:lnTo>
                    <a:pt x="0" y="357402"/>
                  </a:lnTo>
                  <a:lnTo>
                    <a:pt x="463106" y="357402"/>
                  </a:lnTo>
                  <a:lnTo>
                    <a:pt x="463106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endParaRPr sz="875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8479" y="7611220"/>
              <a:ext cx="463550" cy="357505"/>
            </a:xfrm>
            <a:custGeom>
              <a:avLst/>
              <a:gdLst/>
              <a:ahLst/>
              <a:cxnLst/>
              <a:rect l="l" t="t" r="r" b="b"/>
              <a:pathLst>
                <a:path w="463550" h="357504">
                  <a:moveTo>
                    <a:pt x="0" y="0"/>
                  </a:moveTo>
                  <a:lnTo>
                    <a:pt x="463106" y="0"/>
                  </a:lnTo>
                  <a:lnTo>
                    <a:pt x="463106" y="357402"/>
                  </a:lnTo>
                  <a:lnTo>
                    <a:pt x="0" y="357402"/>
                  </a:lnTo>
                  <a:lnTo>
                    <a:pt x="0" y="0"/>
                  </a:lnTo>
                  <a:close/>
                </a:path>
              </a:pathLst>
            </a:custGeom>
            <a:ln w="10795">
              <a:solidFill>
                <a:srgbClr val="AA621D"/>
              </a:solidFill>
            </a:ln>
          </p:spPr>
          <p:txBody>
            <a:bodyPr wrap="square" lIns="0" tIns="0" rIns="0" bIns="0" rtlCol="0"/>
            <a:lstStyle/>
            <a:p>
              <a:endParaRPr sz="875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777960" y="4769168"/>
            <a:ext cx="1361281" cy="200376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250" dirty="0">
                <a:solidFill>
                  <a:srgbClr val="FFFFFF"/>
                </a:solidFill>
                <a:latin typeface="Lucida Sans"/>
                <a:cs typeface="Lucida Sans"/>
              </a:rPr>
              <a:t>AWS</a:t>
            </a:r>
            <a:r>
              <a:rPr sz="1250" spc="-19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250" spc="-41" dirty="0">
                <a:solidFill>
                  <a:srgbClr val="FFFFFF"/>
                </a:solidFill>
                <a:latin typeface="Lucida Sans"/>
                <a:cs typeface="Lucida Sans"/>
              </a:rPr>
              <a:t>responsibility</a:t>
            </a:r>
            <a:endParaRPr sz="1250">
              <a:latin typeface="Lucida Sans"/>
              <a:cs typeface="Lucida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11355" y="4757013"/>
            <a:ext cx="1716088" cy="200376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250" spc="-59" dirty="0">
                <a:solidFill>
                  <a:srgbClr val="FFFFFF"/>
                </a:solidFill>
                <a:latin typeface="Lucida Sans"/>
                <a:cs typeface="Lucida Sans"/>
              </a:rPr>
              <a:t>Customer</a:t>
            </a:r>
            <a:r>
              <a:rPr sz="1250" spc="-53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250" spc="-41" dirty="0">
                <a:solidFill>
                  <a:srgbClr val="FFFFFF"/>
                </a:solidFill>
                <a:latin typeface="Lucida Sans"/>
                <a:cs typeface="Lucida Sans"/>
              </a:rPr>
              <a:t>responsibility</a:t>
            </a:r>
            <a:endParaRPr sz="12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-60358_Summit 2020_Template_Dark">
  <a:themeElements>
    <a:clrScheme name="AWS-User-Groups">
      <a:dk1>
        <a:srgbClr val="1C232F"/>
      </a:dk1>
      <a:lt1>
        <a:srgbClr val="FFFFFF"/>
      </a:lt1>
      <a:dk2>
        <a:srgbClr val="44546A"/>
      </a:dk2>
      <a:lt2>
        <a:srgbClr val="E7E6E6"/>
      </a:lt2>
      <a:accent1>
        <a:srgbClr val="A166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166FF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1364</Words>
  <Application>Microsoft Macintosh PowerPoint</Application>
  <PresentationFormat>On-screen Show (16:9)</PresentationFormat>
  <Paragraphs>410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Trebuchet MS</vt:lpstr>
      <vt:lpstr>Times New Roman</vt:lpstr>
      <vt:lpstr>Play</vt:lpstr>
      <vt:lpstr>Lucida Sans</vt:lpstr>
      <vt:lpstr>Wingdings</vt:lpstr>
      <vt:lpstr>Simple Light</vt:lpstr>
      <vt:lpstr>4-60358_Summit 2020_Template_Dark</vt:lpstr>
      <vt:lpstr>PowerPoint Presentation</vt:lpstr>
      <vt:lpstr>About me</vt:lpstr>
      <vt:lpstr>AGENDA</vt:lpstr>
      <vt:lpstr>Container Challenges</vt:lpstr>
      <vt:lpstr>Container challenges</vt:lpstr>
      <vt:lpstr>The shared responsibility model</vt:lpstr>
      <vt:lpstr>EKS with self-managed workers</vt:lpstr>
      <vt:lpstr>EKS with managed node groups</vt:lpstr>
      <vt:lpstr>EKS AWS Fargate</vt:lpstr>
      <vt:lpstr>Defense in depth</vt:lpstr>
      <vt:lpstr>Container security onion model: Defense in depth</vt:lpstr>
      <vt:lpstr>Container security – Top 5</vt:lpstr>
      <vt:lpstr>Image security</vt:lpstr>
      <vt:lpstr>Image security</vt:lpstr>
      <vt:lpstr>Pod and runtime security</vt:lpstr>
      <vt:lpstr>Host security</vt:lpstr>
      <vt:lpstr>Network security</vt:lpstr>
      <vt:lpstr>Identity &amp; Access management</vt:lpstr>
      <vt:lpstr>Auditing &amp; Forensics</vt:lpstr>
      <vt:lpstr>AWS Observability tools</vt:lpstr>
      <vt:lpstr>Amazon EKS best practices guide for security</vt:lpstr>
      <vt:lpstr>Closing thoughts</vt:lpstr>
      <vt:lpstr>Connect with 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 Gavade</dc:creator>
  <cp:lastModifiedBy>Sagar Utekar</cp:lastModifiedBy>
  <cp:revision>55</cp:revision>
  <dcterms:modified xsi:type="dcterms:W3CDTF">2023-04-07T20:14:41Z</dcterms:modified>
</cp:coreProperties>
</file>